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45.jpg" ContentType="image/jpe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91" r:id="rId4"/>
    <p:sldId id="258" r:id="rId5"/>
    <p:sldId id="259" r:id="rId6"/>
    <p:sldId id="260" r:id="rId7"/>
    <p:sldId id="261" r:id="rId8"/>
    <p:sldId id="292" r:id="rId9"/>
    <p:sldId id="262" r:id="rId10"/>
    <p:sldId id="263" r:id="rId11"/>
    <p:sldId id="264" r:id="rId12"/>
    <p:sldId id="265" r:id="rId13"/>
    <p:sldId id="266" r:id="rId14"/>
    <p:sldId id="267" r:id="rId15"/>
    <p:sldId id="277" r:id="rId16"/>
    <p:sldId id="290" r:id="rId17"/>
  </p:sldIdLst>
  <p:sldSz cx="18288000" cy="10287000"/>
  <p:notesSz cx="18288000" cy="10287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9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D8A16D-FD8C-45D5-A757-638BB3734795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6B552AA0-1D37-48D6-88B2-EBFA4EC0023C}">
      <dgm:prSet custT="1"/>
      <dgm:spPr/>
      <dgm:t>
        <a:bodyPr/>
        <a:lstStyle/>
        <a:p>
          <a:r>
            <a:rPr lang="ro-RO" sz="2400" dirty="0"/>
            <a:t>OP 1 are 4 obiective specifice care pot fi finantate în PR SE 2021-2027 din fonduri FEDR:</a:t>
          </a:r>
          <a:endParaRPr lang="en-GB" sz="2400" dirty="0"/>
        </a:p>
      </dgm:t>
    </dgm:pt>
    <dgm:pt modelId="{EA0C53E3-53C1-4240-80FC-3F44ECE8B7B7}" type="parTrans" cxnId="{48537299-1052-4588-8999-8ED032F9FFFE}">
      <dgm:prSet/>
      <dgm:spPr/>
      <dgm:t>
        <a:bodyPr/>
        <a:lstStyle/>
        <a:p>
          <a:endParaRPr lang="en-GB"/>
        </a:p>
      </dgm:t>
    </dgm:pt>
    <dgm:pt modelId="{2EDC55A1-A301-446E-AE7B-AE464C811650}" type="sibTrans" cxnId="{48537299-1052-4588-8999-8ED032F9FFFE}">
      <dgm:prSet/>
      <dgm:spPr/>
      <dgm:t>
        <a:bodyPr/>
        <a:lstStyle/>
        <a:p>
          <a:endParaRPr lang="en-GB"/>
        </a:p>
      </dgm:t>
    </dgm:pt>
    <dgm:pt modelId="{44CF7DD7-5C8E-48A7-B098-25307F4767EE}">
      <dgm:prSet custT="1"/>
      <dgm:spPr/>
      <dgm:t>
        <a:bodyPr/>
        <a:lstStyle/>
        <a:p>
          <a:r>
            <a:rPr lang="ro-RO" sz="1800" i="1" kern="1200" dirty="0"/>
            <a:t>Obiectiv 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specific (i) Dezvoltarea și creșterea  capacităților de cercetare și inovare și adoptarea tehnologiilor avansate</a:t>
          </a:r>
          <a:endParaRPr lang="en-GB" sz="1800" i="1" kern="1200" dirty="0">
            <a:solidFill>
              <a:prstClr val="white"/>
            </a:solidFill>
            <a:latin typeface="Trebuchet MS"/>
            <a:ea typeface="+mn-ea"/>
            <a:cs typeface="+mn-cs"/>
          </a:endParaRPr>
        </a:p>
      </dgm:t>
    </dgm:pt>
    <dgm:pt modelId="{93837E13-95E2-4B19-AF9F-D13250F2CAF1}" type="parTrans" cxnId="{7C456D47-B694-4F5A-B316-80943AC9AC02}">
      <dgm:prSet/>
      <dgm:spPr/>
      <dgm:t>
        <a:bodyPr/>
        <a:lstStyle/>
        <a:p>
          <a:endParaRPr lang="en-GB"/>
        </a:p>
      </dgm:t>
    </dgm:pt>
    <dgm:pt modelId="{5578FED4-8176-4573-A99D-11F4981B6260}" type="sibTrans" cxnId="{7C456D47-B694-4F5A-B316-80943AC9AC02}">
      <dgm:prSet/>
      <dgm:spPr/>
      <dgm:t>
        <a:bodyPr/>
        <a:lstStyle/>
        <a:p>
          <a:endParaRPr lang="en-GB"/>
        </a:p>
      </dgm:t>
    </dgm:pt>
    <dgm:pt modelId="{73369ED6-6D2A-4C1F-80AA-ABA04F57BAEC}">
      <dgm:prSet custT="1"/>
      <dgm:spPr/>
      <dgm:t>
        <a:bodyPr/>
        <a:lstStyle/>
        <a:p>
          <a:r>
            <a:rPr lang="ro-RO" sz="1800" i="1" kern="1200" dirty="0"/>
            <a:t>Obiectiv specific (ii) 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Valorificarea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avantajelor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digitalizării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,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în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beneficiul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cetățenilor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, al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companiilor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, al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organizațiilor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de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cercetare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și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al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autorităților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publice</a:t>
          </a:r>
          <a:endParaRPr lang="en-GB" sz="1800" i="1" kern="1200" dirty="0">
            <a:solidFill>
              <a:prstClr val="white"/>
            </a:solidFill>
            <a:latin typeface="Trebuchet MS"/>
            <a:ea typeface="+mn-ea"/>
            <a:cs typeface="+mn-cs"/>
          </a:endParaRPr>
        </a:p>
      </dgm:t>
    </dgm:pt>
    <dgm:pt modelId="{ABA57E27-3DAB-4711-AEB3-378FFFEFE5CC}" type="parTrans" cxnId="{3B2D1AF4-2CCA-4008-8FA4-73C1F19032DE}">
      <dgm:prSet/>
      <dgm:spPr/>
      <dgm:t>
        <a:bodyPr/>
        <a:lstStyle/>
        <a:p>
          <a:endParaRPr lang="en-GB"/>
        </a:p>
      </dgm:t>
    </dgm:pt>
    <dgm:pt modelId="{B55CFCC5-3AA5-4AC5-82AA-DFFC50A45484}" type="sibTrans" cxnId="{3B2D1AF4-2CCA-4008-8FA4-73C1F19032DE}">
      <dgm:prSet/>
      <dgm:spPr/>
      <dgm:t>
        <a:bodyPr/>
        <a:lstStyle/>
        <a:p>
          <a:endParaRPr lang="en-GB"/>
        </a:p>
      </dgm:t>
    </dgm:pt>
    <dgm:pt modelId="{F2BF626A-F148-46C6-A279-3C9487CA099E}">
      <dgm:prSet custT="1"/>
      <dgm:spPr/>
      <dgm:t>
        <a:bodyPr/>
        <a:lstStyle/>
        <a:p>
          <a:r>
            <a:rPr lang="ro-RO" sz="1800" i="1" kern="1200" dirty="0"/>
            <a:t>Obiectiv specific (iii) </a:t>
          </a:r>
          <a:r>
            <a:rPr lang="it-IT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I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ntensificarea</a:t>
          </a:r>
          <a:r>
            <a:rPr lang="it-IT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creșterii 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durabile</a:t>
          </a:r>
          <a:r>
            <a:rPr lang="it-IT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și a competitivității IMM-urilor și crearea de locuri de muncă în 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cadrul </a:t>
          </a:r>
          <a:r>
            <a:rPr lang="it-IT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IMM-uri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lor</a:t>
          </a:r>
          <a:r>
            <a:rPr lang="it-IT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, inclusiv prin investiții productive</a:t>
          </a:r>
          <a:endParaRPr lang="en-GB" sz="1800" i="1" kern="1200" dirty="0">
            <a:solidFill>
              <a:prstClr val="white"/>
            </a:solidFill>
            <a:latin typeface="Trebuchet MS"/>
            <a:ea typeface="+mn-ea"/>
            <a:cs typeface="+mn-cs"/>
          </a:endParaRPr>
        </a:p>
      </dgm:t>
    </dgm:pt>
    <dgm:pt modelId="{0CD45C54-1960-46B4-B4EA-9BD05884F983}" type="parTrans" cxnId="{259AE816-E17D-41AD-BECC-E240F69CDA0A}">
      <dgm:prSet/>
      <dgm:spPr/>
      <dgm:t>
        <a:bodyPr/>
        <a:lstStyle/>
        <a:p>
          <a:endParaRPr lang="en-GB"/>
        </a:p>
      </dgm:t>
    </dgm:pt>
    <dgm:pt modelId="{69541AA5-B653-412B-A798-795AFF8FC95E}" type="sibTrans" cxnId="{259AE816-E17D-41AD-BECC-E240F69CDA0A}">
      <dgm:prSet/>
      <dgm:spPr/>
      <dgm:t>
        <a:bodyPr/>
        <a:lstStyle/>
        <a:p>
          <a:endParaRPr lang="en-GB"/>
        </a:p>
      </dgm:t>
    </dgm:pt>
    <dgm:pt modelId="{215BC505-E759-468F-8CA6-51CE9E36082B}">
      <dgm:prSet custT="1"/>
      <dgm:spPr/>
      <dgm:t>
        <a:bodyPr/>
        <a:lstStyle/>
        <a:p>
          <a:r>
            <a:rPr lang="ro-RO" sz="1800" i="1" kern="1200" dirty="0"/>
            <a:t>Obiectiv specific (iv) 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Dezvoltarea competențelor pentru specializare inteligentă, tranziție industrială și antreprenoriat</a:t>
          </a:r>
          <a:endParaRPr lang="en-GB" sz="1800" i="1" kern="1200" dirty="0">
            <a:solidFill>
              <a:prstClr val="white"/>
            </a:solidFill>
            <a:latin typeface="Trebuchet MS"/>
            <a:ea typeface="+mn-ea"/>
            <a:cs typeface="+mn-cs"/>
          </a:endParaRPr>
        </a:p>
      </dgm:t>
    </dgm:pt>
    <dgm:pt modelId="{3A22F2C5-84A7-42A8-BBE6-7BF34D2F4038}" type="parTrans" cxnId="{EF22A1F1-1CC6-4564-A437-AC60F7AACEC8}">
      <dgm:prSet/>
      <dgm:spPr/>
      <dgm:t>
        <a:bodyPr/>
        <a:lstStyle/>
        <a:p>
          <a:endParaRPr lang="en-GB"/>
        </a:p>
      </dgm:t>
    </dgm:pt>
    <dgm:pt modelId="{27525E56-9457-4D36-B522-0BC1E55F638E}" type="sibTrans" cxnId="{EF22A1F1-1CC6-4564-A437-AC60F7AACEC8}">
      <dgm:prSet/>
      <dgm:spPr/>
      <dgm:t>
        <a:bodyPr/>
        <a:lstStyle/>
        <a:p>
          <a:endParaRPr lang="en-GB"/>
        </a:p>
      </dgm:t>
    </dgm:pt>
    <dgm:pt modelId="{A0071750-B200-4ADB-9539-AAA6D85018DC}" type="pres">
      <dgm:prSet presAssocID="{68D8A16D-FD8C-45D5-A757-638BB37347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BA22A6B-BC8F-431A-A217-1A2A72737722}" type="pres">
      <dgm:prSet presAssocID="{6B552AA0-1D37-48D6-88B2-EBFA4EC0023C}" presName="hierRoot1" presStyleCnt="0">
        <dgm:presLayoutVars>
          <dgm:hierBranch val="init"/>
        </dgm:presLayoutVars>
      </dgm:prSet>
      <dgm:spPr/>
    </dgm:pt>
    <dgm:pt modelId="{675CC1A5-429B-4ECC-96AB-CB19182EB674}" type="pres">
      <dgm:prSet presAssocID="{6B552AA0-1D37-48D6-88B2-EBFA4EC0023C}" presName="rootComposite1" presStyleCnt="0"/>
      <dgm:spPr/>
    </dgm:pt>
    <dgm:pt modelId="{84E43C06-927E-489A-A3CF-3EA2D17B9B86}" type="pres">
      <dgm:prSet presAssocID="{6B552AA0-1D37-48D6-88B2-EBFA4EC0023C}" presName="rootText1" presStyleLbl="node0" presStyleIdx="0" presStyleCnt="1" custScaleX="250954">
        <dgm:presLayoutVars>
          <dgm:chPref val="3"/>
        </dgm:presLayoutVars>
      </dgm:prSet>
      <dgm:spPr/>
    </dgm:pt>
    <dgm:pt modelId="{6B1D2551-F1D4-484E-AA81-049A5577665D}" type="pres">
      <dgm:prSet presAssocID="{6B552AA0-1D37-48D6-88B2-EBFA4EC0023C}" presName="rootConnector1" presStyleLbl="node1" presStyleIdx="0" presStyleCnt="0"/>
      <dgm:spPr/>
    </dgm:pt>
    <dgm:pt modelId="{67F6D278-70E8-496D-9DF8-8EF527C3BB75}" type="pres">
      <dgm:prSet presAssocID="{6B552AA0-1D37-48D6-88B2-EBFA4EC0023C}" presName="hierChild2" presStyleCnt="0"/>
      <dgm:spPr/>
    </dgm:pt>
    <dgm:pt modelId="{9C48C6C8-68CA-4BD1-AD6C-25AEC97F0141}" type="pres">
      <dgm:prSet presAssocID="{93837E13-95E2-4B19-AF9F-D13250F2CAF1}" presName="Name37" presStyleLbl="parChTrans1D2" presStyleIdx="0" presStyleCnt="4"/>
      <dgm:spPr/>
    </dgm:pt>
    <dgm:pt modelId="{C75BC43B-ACB7-45B8-A0C0-6E84C8DC34C9}" type="pres">
      <dgm:prSet presAssocID="{44CF7DD7-5C8E-48A7-B098-25307F4767EE}" presName="hierRoot2" presStyleCnt="0">
        <dgm:presLayoutVars>
          <dgm:hierBranch val="init"/>
        </dgm:presLayoutVars>
      </dgm:prSet>
      <dgm:spPr/>
    </dgm:pt>
    <dgm:pt modelId="{32CF5A9D-B3EC-4ECC-8E46-3B8595B09593}" type="pres">
      <dgm:prSet presAssocID="{44CF7DD7-5C8E-48A7-B098-25307F4767EE}" presName="rootComposite" presStyleCnt="0"/>
      <dgm:spPr/>
    </dgm:pt>
    <dgm:pt modelId="{752AED83-BEC3-480F-A769-B111DB50F7F9}" type="pres">
      <dgm:prSet presAssocID="{44CF7DD7-5C8E-48A7-B098-25307F4767EE}" presName="rootText" presStyleLbl="node2" presStyleIdx="0" presStyleCnt="4">
        <dgm:presLayoutVars>
          <dgm:chPref val="3"/>
        </dgm:presLayoutVars>
      </dgm:prSet>
      <dgm:spPr/>
    </dgm:pt>
    <dgm:pt modelId="{5B7D75DB-1E2C-4E35-AAA3-AF072186C328}" type="pres">
      <dgm:prSet presAssocID="{44CF7DD7-5C8E-48A7-B098-25307F4767EE}" presName="rootConnector" presStyleLbl="node2" presStyleIdx="0" presStyleCnt="4"/>
      <dgm:spPr/>
    </dgm:pt>
    <dgm:pt modelId="{8E49C6C7-0561-4450-9477-018C6246B624}" type="pres">
      <dgm:prSet presAssocID="{44CF7DD7-5C8E-48A7-B098-25307F4767EE}" presName="hierChild4" presStyleCnt="0"/>
      <dgm:spPr/>
    </dgm:pt>
    <dgm:pt modelId="{939539DE-067A-4173-AAF7-5434C5086267}" type="pres">
      <dgm:prSet presAssocID="{44CF7DD7-5C8E-48A7-B098-25307F4767EE}" presName="hierChild5" presStyleCnt="0"/>
      <dgm:spPr/>
    </dgm:pt>
    <dgm:pt modelId="{9C19C582-7B83-4DD0-9ADE-CF3C9BD9C30F}" type="pres">
      <dgm:prSet presAssocID="{ABA57E27-3DAB-4711-AEB3-378FFFEFE5CC}" presName="Name37" presStyleLbl="parChTrans1D2" presStyleIdx="1" presStyleCnt="4"/>
      <dgm:spPr/>
    </dgm:pt>
    <dgm:pt modelId="{6971948D-9F4F-4771-8D41-2D96F209F160}" type="pres">
      <dgm:prSet presAssocID="{73369ED6-6D2A-4C1F-80AA-ABA04F57BAEC}" presName="hierRoot2" presStyleCnt="0">
        <dgm:presLayoutVars>
          <dgm:hierBranch val="init"/>
        </dgm:presLayoutVars>
      </dgm:prSet>
      <dgm:spPr/>
    </dgm:pt>
    <dgm:pt modelId="{1222051D-F45E-4222-995D-C6129E9DD0A3}" type="pres">
      <dgm:prSet presAssocID="{73369ED6-6D2A-4C1F-80AA-ABA04F57BAEC}" presName="rootComposite" presStyleCnt="0"/>
      <dgm:spPr/>
    </dgm:pt>
    <dgm:pt modelId="{E721B1B1-B7BF-4C7A-8C0A-190B2F6D4B98}" type="pres">
      <dgm:prSet presAssocID="{73369ED6-6D2A-4C1F-80AA-ABA04F57BAEC}" presName="rootText" presStyleLbl="node2" presStyleIdx="1" presStyleCnt="4">
        <dgm:presLayoutVars>
          <dgm:chPref val="3"/>
        </dgm:presLayoutVars>
      </dgm:prSet>
      <dgm:spPr/>
    </dgm:pt>
    <dgm:pt modelId="{7645DA08-4FD1-4767-810B-A60FF04EC873}" type="pres">
      <dgm:prSet presAssocID="{73369ED6-6D2A-4C1F-80AA-ABA04F57BAEC}" presName="rootConnector" presStyleLbl="node2" presStyleIdx="1" presStyleCnt="4"/>
      <dgm:spPr/>
    </dgm:pt>
    <dgm:pt modelId="{1CF9F702-C6B7-42AC-88C4-6DBE68BFE177}" type="pres">
      <dgm:prSet presAssocID="{73369ED6-6D2A-4C1F-80AA-ABA04F57BAEC}" presName="hierChild4" presStyleCnt="0"/>
      <dgm:spPr/>
    </dgm:pt>
    <dgm:pt modelId="{B002229B-4DA3-4D07-94D6-9FD1AA62C74F}" type="pres">
      <dgm:prSet presAssocID="{73369ED6-6D2A-4C1F-80AA-ABA04F57BAEC}" presName="hierChild5" presStyleCnt="0"/>
      <dgm:spPr/>
    </dgm:pt>
    <dgm:pt modelId="{A4974D5E-E095-4C75-B383-90ECBAA478AB}" type="pres">
      <dgm:prSet presAssocID="{0CD45C54-1960-46B4-B4EA-9BD05884F983}" presName="Name37" presStyleLbl="parChTrans1D2" presStyleIdx="2" presStyleCnt="4"/>
      <dgm:spPr/>
    </dgm:pt>
    <dgm:pt modelId="{A308D4A1-0C22-47B6-A452-15152149B352}" type="pres">
      <dgm:prSet presAssocID="{F2BF626A-F148-46C6-A279-3C9487CA099E}" presName="hierRoot2" presStyleCnt="0">
        <dgm:presLayoutVars>
          <dgm:hierBranch val="init"/>
        </dgm:presLayoutVars>
      </dgm:prSet>
      <dgm:spPr/>
    </dgm:pt>
    <dgm:pt modelId="{E2081A06-1AEE-4346-9085-736805AE0294}" type="pres">
      <dgm:prSet presAssocID="{F2BF626A-F148-46C6-A279-3C9487CA099E}" presName="rootComposite" presStyleCnt="0"/>
      <dgm:spPr/>
    </dgm:pt>
    <dgm:pt modelId="{14A9263F-D132-4D6B-BBD8-D136176251AE}" type="pres">
      <dgm:prSet presAssocID="{F2BF626A-F148-46C6-A279-3C9487CA099E}" presName="rootText" presStyleLbl="node2" presStyleIdx="2" presStyleCnt="4">
        <dgm:presLayoutVars>
          <dgm:chPref val="3"/>
        </dgm:presLayoutVars>
      </dgm:prSet>
      <dgm:spPr/>
    </dgm:pt>
    <dgm:pt modelId="{257B6B43-8EBF-46FE-AD00-41805A74F652}" type="pres">
      <dgm:prSet presAssocID="{F2BF626A-F148-46C6-A279-3C9487CA099E}" presName="rootConnector" presStyleLbl="node2" presStyleIdx="2" presStyleCnt="4"/>
      <dgm:spPr/>
    </dgm:pt>
    <dgm:pt modelId="{A29ECE12-6F2A-4E0E-8051-77FAA7EE5608}" type="pres">
      <dgm:prSet presAssocID="{F2BF626A-F148-46C6-A279-3C9487CA099E}" presName="hierChild4" presStyleCnt="0"/>
      <dgm:spPr/>
    </dgm:pt>
    <dgm:pt modelId="{831E9651-E622-4E9A-815D-D5B15D433C4F}" type="pres">
      <dgm:prSet presAssocID="{F2BF626A-F148-46C6-A279-3C9487CA099E}" presName="hierChild5" presStyleCnt="0"/>
      <dgm:spPr/>
    </dgm:pt>
    <dgm:pt modelId="{85A3D313-EF1C-4C51-A0D8-33161BF29D0B}" type="pres">
      <dgm:prSet presAssocID="{3A22F2C5-84A7-42A8-BBE6-7BF34D2F4038}" presName="Name37" presStyleLbl="parChTrans1D2" presStyleIdx="3" presStyleCnt="4"/>
      <dgm:spPr/>
    </dgm:pt>
    <dgm:pt modelId="{1F06F2C1-6429-43A9-BB91-7ABF92CB1B71}" type="pres">
      <dgm:prSet presAssocID="{215BC505-E759-468F-8CA6-51CE9E36082B}" presName="hierRoot2" presStyleCnt="0">
        <dgm:presLayoutVars>
          <dgm:hierBranch val="init"/>
        </dgm:presLayoutVars>
      </dgm:prSet>
      <dgm:spPr/>
    </dgm:pt>
    <dgm:pt modelId="{C93EB673-9309-471A-AA21-586D78760F41}" type="pres">
      <dgm:prSet presAssocID="{215BC505-E759-468F-8CA6-51CE9E36082B}" presName="rootComposite" presStyleCnt="0"/>
      <dgm:spPr/>
    </dgm:pt>
    <dgm:pt modelId="{89A62142-D3C6-4A78-B73C-14F4EE336FA1}" type="pres">
      <dgm:prSet presAssocID="{215BC505-E759-468F-8CA6-51CE9E36082B}" presName="rootText" presStyleLbl="node2" presStyleIdx="3" presStyleCnt="4">
        <dgm:presLayoutVars>
          <dgm:chPref val="3"/>
        </dgm:presLayoutVars>
      </dgm:prSet>
      <dgm:spPr/>
    </dgm:pt>
    <dgm:pt modelId="{1F951118-B69F-452A-BD46-14CFE591A605}" type="pres">
      <dgm:prSet presAssocID="{215BC505-E759-468F-8CA6-51CE9E36082B}" presName="rootConnector" presStyleLbl="node2" presStyleIdx="3" presStyleCnt="4"/>
      <dgm:spPr/>
    </dgm:pt>
    <dgm:pt modelId="{FEA7740A-15F0-459E-A5F1-6B9FC0D7E074}" type="pres">
      <dgm:prSet presAssocID="{215BC505-E759-468F-8CA6-51CE9E36082B}" presName="hierChild4" presStyleCnt="0"/>
      <dgm:spPr/>
    </dgm:pt>
    <dgm:pt modelId="{B090FD53-C76E-4291-B995-C79D5EB07E4F}" type="pres">
      <dgm:prSet presAssocID="{215BC505-E759-468F-8CA6-51CE9E36082B}" presName="hierChild5" presStyleCnt="0"/>
      <dgm:spPr/>
    </dgm:pt>
    <dgm:pt modelId="{BF859E94-0174-4C2D-9C60-AFF74FB0B271}" type="pres">
      <dgm:prSet presAssocID="{6B552AA0-1D37-48D6-88B2-EBFA4EC0023C}" presName="hierChild3" presStyleCnt="0"/>
      <dgm:spPr/>
    </dgm:pt>
  </dgm:ptLst>
  <dgm:cxnLst>
    <dgm:cxn modelId="{5002C609-B88F-40AF-9CB5-BDB9BB017CC8}" type="presOf" srcId="{215BC505-E759-468F-8CA6-51CE9E36082B}" destId="{1F951118-B69F-452A-BD46-14CFE591A605}" srcOrd="1" destOrd="0" presId="urn:microsoft.com/office/officeart/2005/8/layout/orgChart1"/>
    <dgm:cxn modelId="{259AE816-E17D-41AD-BECC-E240F69CDA0A}" srcId="{6B552AA0-1D37-48D6-88B2-EBFA4EC0023C}" destId="{F2BF626A-F148-46C6-A279-3C9487CA099E}" srcOrd="2" destOrd="0" parTransId="{0CD45C54-1960-46B4-B4EA-9BD05884F983}" sibTransId="{69541AA5-B653-412B-A798-795AFF8FC95E}"/>
    <dgm:cxn modelId="{7C456D47-B694-4F5A-B316-80943AC9AC02}" srcId="{6B552AA0-1D37-48D6-88B2-EBFA4EC0023C}" destId="{44CF7DD7-5C8E-48A7-B098-25307F4767EE}" srcOrd="0" destOrd="0" parTransId="{93837E13-95E2-4B19-AF9F-D13250F2CAF1}" sibTransId="{5578FED4-8176-4573-A99D-11F4981B6260}"/>
    <dgm:cxn modelId="{35AB8054-9786-4EA2-9FE3-6108F8701B68}" type="presOf" srcId="{6B552AA0-1D37-48D6-88B2-EBFA4EC0023C}" destId="{6B1D2551-F1D4-484E-AA81-049A5577665D}" srcOrd="1" destOrd="0" presId="urn:microsoft.com/office/officeart/2005/8/layout/orgChart1"/>
    <dgm:cxn modelId="{253A6056-2F09-4C1B-8FA1-D417A3985ADA}" type="presOf" srcId="{215BC505-E759-468F-8CA6-51CE9E36082B}" destId="{89A62142-D3C6-4A78-B73C-14F4EE336FA1}" srcOrd="0" destOrd="0" presId="urn:microsoft.com/office/officeart/2005/8/layout/orgChart1"/>
    <dgm:cxn modelId="{85903457-34C8-480E-A24C-7D16AA07210B}" type="presOf" srcId="{73369ED6-6D2A-4C1F-80AA-ABA04F57BAEC}" destId="{7645DA08-4FD1-4767-810B-A60FF04EC873}" srcOrd="1" destOrd="0" presId="urn:microsoft.com/office/officeart/2005/8/layout/orgChart1"/>
    <dgm:cxn modelId="{BF40F987-5CFA-4FCF-889E-DE5C8F66DB5C}" type="presOf" srcId="{F2BF626A-F148-46C6-A279-3C9487CA099E}" destId="{257B6B43-8EBF-46FE-AD00-41805A74F652}" srcOrd="1" destOrd="0" presId="urn:microsoft.com/office/officeart/2005/8/layout/orgChart1"/>
    <dgm:cxn modelId="{A51E5796-9A26-49D0-992A-D32F2E00E5E5}" type="presOf" srcId="{68D8A16D-FD8C-45D5-A757-638BB3734795}" destId="{A0071750-B200-4ADB-9539-AAA6D85018DC}" srcOrd="0" destOrd="0" presId="urn:microsoft.com/office/officeart/2005/8/layout/orgChart1"/>
    <dgm:cxn modelId="{48537299-1052-4588-8999-8ED032F9FFFE}" srcId="{68D8A16D-FD8C-45D5-A757-638BB3734795}" destId="{6B552AA0-1D37-48D6-88B2-EBFA4EC0023C}" srcOrd="0" destOrd="0" parTransId="{EA0C53E3-53C1-4240-80FC-3F44ECE8B7B7}" sibTransId="{2EDC55A1-A301-446E-AE7B-AE464C811650}"/>
    <dgm:cxn modelId="{CFCB64A2-B6C7-4F58-855B-49C17F269016}" type="presOf" srcId="{6B552AA0-1D37-48D6-88B2-EBFA4EC0023C}" destId="{84E43C06-927E-489A-A3CF-3EA2D17B9B86}" srcOrd="0" destOrd="0" presId="urn:microsoft.com/office/officeart/2005/8/layout/orgChart1"/>
    <dgm:cxn modelId="{68330CA7-8792-492B-B7B1-3F5761A6DB48}" type="presOf" srcId="{F2BF626A-F148-46C6-A279-3C9487CA099E}" destId="{14A9263F-D132-4D6B-BBD8-D136176251AE}" srcOrd="0" destOrd="0" presId="urn:microsoft.com/office/officeart/2005/8/layout/orgChart1"/>
    <dgm:cxn modelId="{012163CE-ACF8-4162-8362-E597A95EE146}" type="presOf" srcId="{44CF7DD7-5C8E-48A7-B098-25307F4767EE}" destId="{5B7D75DB-1E2C-4E35-AAA3-AF072186C328}" srcOrd="1" destOrd="0" presId="urn:microsoft.com/office/officeart/2005/8/layout/orgChart1"/>
    <dgm:cxn modelId="{7A74E3D6-A8F8-4733-B457-260A748BE476}" type="presOf" srcId="{73369ED6-6D2A-4C1F-80AA-ABA04F57BAEC}" destId="{E721B1B1-B7BF-4C7A-8C0A-190B2F6D4B98}" srcOrd="0" destOrd="0" presId="urn:microsoft.com/office/officeart/2005/8/layout/orgChart1"/>
    <dgm:cxn modelId="{F6ACBFD8-C3BD-4A53-B3BB-6470EAD92151}" type="presOf" srcId="{44CF7DD7-5C8E-48A7-B098-25307F4767EE}" destId="{752AED83-BEC3-480F-A769-B111DB50F7F9}" srcOrd="0" destOrd="0" presId="urn:microsoft.com/office/officeart/2005/8/layout/orgChart1"/>
    <dgm:cxn modelId="{F20512DC-1FB8-4830-B8EF-464A2E596054}" type="presOf" srcId="{3A22F2C5-84A7-42A8-BBE6-7BF34D2F4038}" destId="{85A3D313-EF1C-4C51-A0D8-33161BF29D0B}" srcOrd="0" destOrd="0" presId="urn:microsoft.com/office/officeart/2005/8/layout/orgChart1"/>
    <dgm:cxn modelId="{A5EC78E7-FF8F-4907-9C3F-AE218B88D887}" type="presOf" srcId="{0CD45C54-1960-46B4-B4EA-9BD05884F983}" destId="{A4974D5E-E095-4C75-B383-90ECBAA478AB}" srcOrd="0" destOrd="0" presId="urn:microsoft.com/office/officeart/2005/8/layout/orgChart1"/>
    <dgm:cxn modelId="{A502D8ED-8094-43E7-9C32-6399EC8CBE05}" type="presOf" srcId="{93837E13-95E2-4B19-AF9F-D13250F2CAF1}" destId="{9C48C6C8-68CA-4BD1-AD6C-25AEC97F0141}" srcOrd="0" destOrd="0" presId="urn:microsoft.com/office/officeart/2005/8/layout/orgChart1"/>
    <dgm:cxn modelId="{EF22A1F1-1CC6-4564-A437-AC60F7AACEC8}" srcId="{6B552AA0-1D37-48D6-88B2-EBFA4EC0023C}" destId="{215BC505-E759-468F-8CA6-51CE9E36082B}" srcOrd="3" destOrd="0" parTransId="{3A22F2C5-84A7-42A8-BBE6-7BF34D2F4038}" sibTransId="{27525E56-9457-4D36-B522-0BC1E55F638E}"/>
    <dgm:cxn modelId="{3B2D1AF4-2CCA-4008-8FA4-73C1F19032DE}" srcId="{6B552AA0-1D37-48D6-88B2-EBFA4EC0023C}" destId="{73369ED6-6D2A-4C1F-80AA-ABA04F57BAEC}" srcOrd="1" destOrd="0" parTransId="{ABA57E27-3DAB-4711-AEB3-378FFFEFE5CC}" sibTransId="{B55CFCC5-3AA5-4AC5-82AA-DFFC50A45484}"/>
    <dgm:cxn modelId="{894C2EFF-9DDD-4CAE-834D-F6743BB033BD}" type="presOf" srcId="{ABA57E27-3DAB-4711-AEB3-378FFFEFE5CC}" destId="{9C19C582-7B83-4DD0-9ADE-CF3C9BD9C30F}" srcOrd="0" destOrd="0" presId="urn:microsoft.com/office/officeart/2005/8/layout/orgChart1"/>
    <dgm:cxn modelId="{531DD13B-7B1D-45D5-8471-FC1EA62D176C}" type="presParOf" srcId="{A0071750-B200-4ADB-9539-AAA6D85018DC}" destId="{5BA22A6B-BC8F-431A-A217-1A2A72737722}" srcOrd="0" destOrd="0" presId="urn:microsoft.com/office/officeart/2005/8/layout/orgChart1"/>
    <dgm:cxn modelId="{6A40F1DC-D6D4-4EEF-9DEC-1EFE4B6724FD}" type="presParOf" srcId="{5BA22A6B-BC8F-431A-A217-1A2A72737722}" destId="{675CC1A5-429B-4ECC-96AB-CB19182EB674}" srcOrd="0" destOrd="0" presId="urn:microsoft.com/office/officeart/2005/8/layout/orgChart1"/>
    <dgm:cxn modelId="{41587E36-02E9-48E6-98ED-2A19448AC5B0}" type="presParOf" srcId="{675CC1A5-429B-4ECC-96AB-CB19182EB674}" destId="{84E43C06-927E-489A-A3CF-3EA2D17B9B86}" srcOrd="0" destOrd="0" presId="urn:microsoft.com/office/officeart/2005/8/layout/orgChart1"/>
    <dgm:cxn modelId="{4D607A37-6DED-4A4F-860F-8C52126CA538}" type="presParOf" srcId="{675CC1A5-429B-4ECC-96AB-CB19182EB674}" destId="{6B1D2551-F1D4-484E-AA81-049A5577665D}" srcOrd="1" destOrd="0" presId="urn:microsoft.com/office/officeart/2005/8/layout/orgChart1"/>
    <dgm:cxn modelId="{542EA0EE-3341-4452-80CE-4FB16FEEAC32}" type="presParOf" srcId="{5BA22A6B-BC8F-431A-A217-1A2A72737722}" destId="{67F6D278-70E8-496D-9DF8-8EF527C3BB75}" srcOrd="1" destOrd="0" presId="urn:microsoft.com/office/officeart/2005/8/layout/orgChart1"/>
    <dgm:cxn modelId="{7673C8B1-574D-4C11-BE77-38790D2C3C72}" type="presParOf" srcId="{67F6D278-70E8-496D-9DF8-8EF527C3BB75}" destId="{9C48C6C8-68CA-4BD1-AD6C-25AEC97F0141}" srcOrd="0" destOrd="0" presId="urn:microsoft.com/office/officeart/2005/8/layout/orgChart1"/>
    <dgm:cxn modelId="{BAECFE43-9429-4F62-96C6-C4FCE594EFCC}" type="presParOf" srcId="{67F6D278-70E8-496D-9DF8-8EF527C3BB75}" destId="{C75BC43B-ACB7-45B8-A0C0-6E84C8DC34C9}" srcOrd="1" destOrd="0" presId="urn:microsoft.com/office/officeart/2005/8/layout/orgChart1"/>
    <dgm:cxn modelId="{E1A77E90-E9A1-4139-99A5-9C5A8D8317EB}" type="presParOf" srcId="{C75BC43B-ACB7-45B8-A0C0-6E84C8DC34C9}" destId="{32CF5A9D-B3EC-4ECC-8E46-3B8595B09593}" srcOrd="0" destOrd="0" presId="urn:microsoft.com/office/officeart/2005/8/layout/orgChart1"/>
    <dgm:cxn modelId="{AE15EFFD-6E3C-40D4-9EBA-F5920648C5E5}" type="presParOf" srcId="{32CF5A9D-B3EC-4ECC-8E46-3B8595B09593}" destId="{752AED83-BEC3-480F-A769-B111DB50F7F9}" srcOrd="0" destOrd="0" presId="urn:microsoft.com/office/officeart/2005/8/layout/orgChart1"/>
    <dgm:cxn modelId="{24E46796-A605-4E4E-B3D6-379F3A359904}" type="presParOf" srcId="{32CF5A9D-B3EC-4ECC-8E46-3B8595B09593}" destId="{5B7D75DB-1E2C-4E35-AAA3-AF072186C328}" srcOrd="1" destOrd="0" presId="urn:microsoft.com/office/officeart/2005/8/layout/orgChart1"/>
    <dgm:cxn modelId="{9729E36B-98AD-48B8-8279-216EF28F9395}" type="presParOf" srcId="{C75BC43B-ACB7-45B8-A0C0-6E84C8DC34C9}" destId="{8E49C6C7-0561-4450-9477-018C6246B624}" srcOrd="1" destOrd="0" presId="urn:microsoft.com/office/officeart/2005/8/layout/orgChart1"/>
    <dgm:cxn modelId="{0B1B2EAA-46CA-4AF9-BEAA-BA6150481037}" type="presParOf" srcId="{C75BC43B-ACB7-45B8-A0C0-6E84C8DC34C9}" destId="{939539DE-067A-4173-AAF7-5434C5086267}" srcOrd="2" destOrd="0" presId="urn:microsoft.com/office/officeart/2005/8/layout/orgChart1"/>
    <dgm:cxn modelId="{9AE992C6-7DAB-4362-9C36-9ABC885FF47C}" type="presParOf" srcId="{67F6D278-70E8-496D-9DF8-8EF527C3BB75}" destId="{9C19C582-7B83-4DD0-9ADE-CF3C9BD9C30F}" srcOrd="2" destOrd="0" presId="urn:microsoft.com/office/officeart/2005/8/layout/orgChart1"/>
    <dgm:cxn modelId="{A0BB98AA-E067-4616-A694-E290FA9C4B5A}" type="presParOf" srcId="{67F6D278-70E8-496D-9DF8-8EF527C3BB75}" destId="{6971948D-9F4F-4771-8D41-2D96F209F160}" srcOrd="3" destOrd="0" presId="urn:microsoft.com/office/officeart/2005/8/layout/orgChart1"/>
    <dgm:cxn modelId="{A3ED6256-AE51-41DE-9629-430A5CD46A2D}" type="presParOf" srcId="{6971948D-9F4F-4771-8D41-2D96F209F160}" destId="{1222051D-F45E-4222-995D-C6129E9DD0A3}" srcOrd="0" destOrd="0" presId="urn:microsoft.com/office/officeart/2005/8/layout/orgChart1"/>
    <dgm:cxn modelId="{1E65B52F-37E0-4FC7-8CA4-8206D158EFB4}" type="presParOf" srcId="{1222051D-F45E-4222-995D-C6129E9DD0A3}" destId="{E721B1B1-B7BF-4C7A-8C0A-190B2F6D4B98}" srcOrd="0" destOrd="0" presId="urn:microsoft.com/office/officeart/2005/8/layout/orgChart1"/>
    <dgm:cxn modelId="{11C06757-6A1D-4498-9368-9F6A9F71E985}" type="presParOf" srcId="{1222051D-F45E-4222-995D-C6129E9DD0A3}" destId="{7645DA08-4FD1-4767-810B-A60FF04EC873}" srcOrd="1" destOrd="0" presId="urn:microsoft.com/office/officeart/2005/8/layout/orgChart1"/>
    <dgm:cxn modelId="{88E946B8-5C00-47EC-9049-57823AA98284}" type="presParOf" srcId="{6971948D-9F4F-4771-8D41-2D96F209F160}" destId="{1CF9F702-C6B7-42AC-88C4-6DBE68BFE177}" srcOrd="1" destOrd="0" presId="urn:microsoft.com/office/officeart/2005/8/layout/orgChart1"/>
    <dgm:cxn modelId="{40CA3EFE-5241-4352-B527-88A9368188E7}" type="presParOf" srcId="{6971948D-9F4F-4771-8D41-2D96F209F160}" destId="{B002229B-4DA3-4D07-94D6-9FD1AA62C74F}" srcOrd="2" destOrd="0" presId="urn:microsoft.com/office/officeart/2005/8/layout/orgChart1"/>
    <dgm:cxn modelId="{1A49371A-7536-4BEF-BF5B-02FB4E563D42}" type="presParOf" srcId="{67F6D278-70E8-496D-9DF8-8EF527C3BB75}" destId="{A4974D5E-E095-4C75-B383-90ECBAA478AB}" srcOrd="4" destOrd="0" presId="urn:microsoft.com/office/officeart/2005/8/layout/orgChart1"/>
    <dgm:cxn modelId="{0349B869-8D21-45B7-B721-BB8530E8340E}" type="presParOf" srcId="{67F6D278-70E8-496D-9DF8-8EF527C3BB75}" destId="{A308D4A1-0C22-47B6-A452-15152149B352}" srcOrd="5" destOrd="0" presId="urn:microsoft.com/office/officeart/2005/8/layout/orgChart1"/>
    <dgm:cxn modelId="{CB3C9E81-DDBA-47CE-A21D-6A3CD86A86DD}" type="presParOf" srcId="{A308D4A1-0C22-47B6-A452-15152149B352}" destId="{E2081A06-1AEE-4346-9085-736805AE0294}" srcOrd="0" destOrd="0" presId="urn:microsoft.com/office/officeart/2005/8/layout/orgChart1"/>
    <dgm:cxn modelId="{AB731407-CAD5-433A-9FCC-EEF9CBB33FE8}" type="presParOf" srcId="{E2081A06-1AEE-4346-9085-736805AE0294}" destId="{14A9263F-D132-4D6B-BBD8-D136176251AE}" srcOrd="0" destOrd="0" presId="urn:microsoft.com/office/officeart/2005/8/layout/orgChart1"/>
    <dgm:cxn modelId="{7805205B-97D0-46A8-8ED4-BB5024A9FA6F}" type="presParOf" srcId="{E2081A06-1AEE-4346-9085-736805AE0294}" destId="{257B6B43-8EBF-46FE-AD00-41805A74F652}" srcOrd="1" destOrd="0" presId="urn:microsoft.com/office/officeart/2005/8/layout/orgChart1"/>
    <dgm:cxn modelId="{28CB8B6C-8001-43E5-82C6-7A1C027C46BC}" type="presParOf" srcId="{A308D4A1-0C22-47B6-A452-15152149B352}" destId="{A29ECE12-6F2A-4E0E-8051-77FAA7EE5608}" srcOrd="1" destOrd="0" presId="urn:microsoft.com/office/officeart/2005/8/layout/orgChart1"/>
    <dgm:cxn modelId="{26F3BAA4-4265-4689-89F9-8CDFF7CFEB7A}" type="presParOf" srcId="{A308D4A1-0C22-47B6-A452-15152149B352}" destId="{831E9651-E622-4E9A-815D-D5B15D433C4F}" srcOrd="2" destOrd="0" presId="urn:microsoft.com/office/officeart/2005/8/layout/orgChart1"/>
    <dgm:cxn modelId="{45073607-98EC-42AA-B2A6-4D95D7B0CF59}" type="presParOf" srcId="{67F6D278-70E8-496D-9DF8-8EF527C3BB75}" destId="{85A3D313-EF1C-4C51-A0D8-33161BF29D0B}" srcOrd="6" destOrd="0" presId="urn:microsoft.com/office/officeart/2005/8/layout/orgChart1"/>
    <dgm:cxn modelId="{76436B22-976C-4270-9BC6-0017B0C80E89}" type="presParOf" srcId="{67F6D278-70E8-496D-9DF8-8EF527C3BB75}" destId="{1F06F2C1-6429-43A9-BB91-7ABF92CB1B71}" srcOrd="7" destOrd="0" presId="urn:microsoft.com/office/officeart/2005/8/layout/orgChart1"/>
    <dgm:cxn modelId="{ED2953B9-86C7-44F2-A2D9-F9ABC2E09F23}" type="presParOf" srcId="{1F06F2C1-6429-43A9-BB91-7ABF92CB1B71}" destId="{C93EB673-9309-471A-AA21-586D78760F41}" srcOrd="0" destOrd="0" presId="urn:microsoft.com/office/officeart/2005/8/layout/orgChart1"/>
    <dgm:cxn modelId="{ACEA2B66-38E7-4C38-A5DF-C70702325200}" type="presParOf" srcId="{C93EB673-9309-471A-AA21-586D78760F41}" destId="{89A62142-D3C6-4A78-B73C-14F4EE336FA1}" srcOrd="0" destOrd="0" presId="urn:microsoft.com/office/officeart/2005/8/layout/orgChart1"/>
    <dgm:cxn modelId="{07628799-0418-4DBF-8E8B-51CC7F1589B5}" type="presParOf" srcId="{C93EB673-9309-471A-AA21-586D78760F41}" destId="{1F951118-B69F-452A-BD46-14CFE591A605}" srcOrd="1" destOrd="0" presId="urn:microsoft.com/office/officeart/2005/8/layout/orgChart1"/>
    <dgm:cxn modelId="{F59135EF-BF72-4BA0-9E68-3BD615584AC2}" type="presParOf" srcId="{1F06F2C1-6429-43A9-BB91-7ABF92CB1B71}" destId="{FEA7740A-15F0-459E-A5F1-6B9FC0D7E074}" srcOrd="1" destOrd="0" presId="urn:microsoft.com/office/officeart/2005/8/layout/orgChart1"/>
    <dgm:cxn modelId="{91C52970-5E8B-4575-AB1D-AF1C2614914B}" type="presParOf" srcId="{1F06F2C1-6429-43A9-BB91-7ABF92CB1B71}" destId="{B090FD53-C76E-4291-B995-C79D5EB07E4F}" srcOrd="2" destOrd="0" presId="urn:microsoft.com/office/officeart/2005/8/layout/orgChart1"/>
    <dgm:cxn modelId="{B8EF51B8-BD7C-439E-B455-CE9B83D35C55}" type="presParOf" srcId="{5BA22A6B-BC8F-431A-A217-1A2A72737722}" destId="{BF859E94-0174-4C2D-9C60-AFF74FB0B27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3434FC-5C79-4D8C-B869-FF27A7DB5002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D198E971-001D-4FC0-9BE9-C200E4B9834B}">
      <dgm:prSet phldrT="[Text]" custT="1"/>
      <dgm:spPr/>
      <dgm:t>
        <a:bodyPr/>
        <a:lstStyle/>
        <a:p>
          <a:r>
            <a:rPr lang="ro-RO" sz="1800" kern="1200" dirty="0"/>
            <a:t>Răspunde Obiectivului de Politică 1 - „</a:t>
          </a:r>
          <a:r>
            <a:rPr lang="it-IT" sz="18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O Europă mai competitivă și mai inteligentă, prin promovarea unei transformări economice inovatoare și inteligente și </a:t>
          </a:r>
          <a:r>
            <a:rPr lang="ro-RO" sz="18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a </a:t>
          </a:r>
          <a:r>
            <a:rPr lang="it-IT" sz="18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conectivit</a:t>
          </a:r>
          <a:r>
            <a:rPr lang="ro-RO" sz="18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ății</a:t>
          </a:r>
          <a:r>
            <a:rPr lang="it-IT" sz="18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TIC regional</a:t>
          </a:r>
          <a:r>
            <a:rPr lang="ro-RO" sz="18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e</a:t>
          </a:r>
          <a:r>
            <a:rPr lang="ro-RO" sz="1800" kern="1200" dirty="0"/>
            <a:t>”</a:t>
          </a:r>
          <a:endParaRPr lang="en-GB" sz="1800" kern="1200" dirty="0"/>
        </a:p>
      </dgm:t>
    </dgm:pt>
    <dgm:pt modelId="{1955915A-1892-4245-AFAE-58B67AC4C89D}" type="parTrans" cxnId="{190B21EB-4297-42C7-B814-3CAF7192F5F9}">
      <dgm:prSet/>
      <dgm:spPr/>
      <dgm:t>
        <a:bodyPr/>
        <a:lstStyle/>
        <a:p>
          <a:endParaRPr lang="en-GB"/>
        </a:p>
      </dgm:t>
    </dgm:pt>
    <dgm:pt modelId="{54C4E704-8872-46F0-9730-6432757A8172}" type="sibTrans" cxnId="{190B21EB-4297-42C7-B814-3CAF7192F5F9}">
      <dgm:prSet/>
      <dgm:spPr/>
      <dgm:t>
        <a:bodyPr/>
        <a:lstStyle/>
        <a:p>
          <a:endParaRPr lang="en-GB"/>
        </a:p>
      </dgm:t>
    </dgm:pt>
    <dgm:pt modelId="{391EE237-9D09-46ED-98BA-78852386D4E6}">
      <dgm:prSet phldrT="[Text]"/>
      <dgm:spPr/>
      <dgm:t>
        <a:bodyPr/>
        <a:lstStyle/>
        <a:p>
          <a:r>
            <a:rPr lang="ro-RO" dirty="0"/>
            <a:t>Trebuie să fie corelată cu Strategia Regională de Specializare Inteligentă a Regiunii Sud-Est 2021-2027</a:t>
          </a:r>
          <a:endParaRPr lang="en-GB" dirty="0"/>
        </a:p>
      </dgm:t>
    </dgm:pt>
    <dgm:pt modelId="{D5E86E25-8EED-4C0A-8292-06CDD8F1FC0B}" type="parTrans" cxnId="{2224332A-4C4E-48CF-96E3-34E790EF9A75}">
      <dgm:prSet/>
      <dgm:spPr/>
      <dgm:t>
        <a:bodyPr/>
        <a:lstStyle/>
        <a:p>
          <a:endParaRPr lang="en-GB"/>
        </a:p>
      </dgm:t>
    </dgm:pt>
    <dgm:pt modelId="{9FDB3BD2-D5B0-4E4B-9D46-A80C3AE7875B}" type="sibTrans" cxnId="{2224332A-4C4E-48CF-96E3-34E790EF9A75}">
      <dgm:prSet/>
      <dgm:spPr/>
      <dgm:t>
        <a:bodyPr/>
        <a:lstStyle/>
        <a:p>
          <a:endParaRPr lang="en-GB"/>
        </a:p>
      </dgm:t>
    </dgm:pt>
    <dgm:pt modelId="{B29CD301-824C-4C95-AF83-0A4B1F0DA5CF}">
      <dgm:prSet phldrT="[Text]"/>
      <dgm:spPr/>
      <dgm:t>
        <a:bodyPr/>
        <a:lstStyle/>
        <a:p>
          <a:r>
            <a:rPr lang="ro-RO" dirty="0"/>
            <a:t>Alocarea financiara orientativa pentru această prioritate este de aproximativ 360 de mil euro (FEDR+BS)</a:t>
          </a:r>
          <a:endParaRPr lang="en-GB" dirty="0"/>
        </a:p>
      </dgm:t>
    </dgm:pt>
    <dgm:pt modelId="{73363F5F-242C-42A7-B2D2-0C531CD7D0BB}" type="parTrans" cxnId="{D80CA7E0-AE0A-4A52-938E-0B7198506693}">
      <dgm:prSet/>
      <dgm:spPr/>
      <dgm:t>
        <a:bodyPr/>
        <a:lstStyle/>
        <a:p>
          <a:endParaRPr lang="en-GB"/>
        </a:p>
      </dgm:t>
    </dgm:pt>
    <dgm:pt modelId="{C15D373A-BEFD-4CE9-A753-DFB420289AF1}" type="sibTrans" cxnId="{D80CA7E0-AE0A-4A52-938E-0B7198506693}">
      <dgm:prSet/>
      <dgm:spPr/>
      <dgm:t>
        <a:bodyPr/>
        <a:lstStyle/>
        <a:p>
          <a:endParaRPr lang="en-GB"/>
        </a:p>
      </dgm:t>
    </dgm:pt>
    <dgm:pt modelId="{588BDD51-BCCF-4204-AD55-D53DE8DE8E49}" type="pres">
      <dgm:prSet presAssocID="{573434FC-5C79-4D8C-B869-FF27A7DB5002}" presName="Name0" presStyleCnt="0">
        <dgm:presLayoutVars>
          <dgm:dir/>
          <dgm:animLvl val="lvl"/>
          <dgm:resizeHandles val="exact"/>
        </dgm:presLayoutVars>
      </dgm:prSet>
      <dgm:spPr/>
    </dgm:pt>
    <dgm:pt modelId="{89E640B6-1D8B-4271-82B6-716BDB0BE64E}" type="pres">
      <dgm:prSet presAssocID="{D198E971-001D-4FC0-9BE9-C200E4B9834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B0993FB-C795-4F77-B32D-01EB5D07B922}" type="pres">
      <dgm:prSet presAssocID="{54C4E704-8872-46F0-9730-6432757A8172}" presName="parTxOnlySpace" presStyleCnt="0"/>
      <dgm:spPr/>
    </dgm:pt>
    <dgm:pt modelId="{F833ADFB-8A41-4835-8BC3-1A2EDBF7C954}" type="pres">
      <dgm:prSet presAssocID="{391EE237-9D09-46ED-98BA-78852386D4E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D3F23BA-4F91-4D28-AAB4-19E2E2696C81}" type="pres">
      <dgm:prSet presAssocID="{9FDB3BD2-D5B0-4E4B-9D46-A80C3AE7875B}" presName="parTxOnlySpace" presStyleCnt="0"/>
      <dgm:spPr/>
    </dgm:pt>
    <dgm:pt modelId="{7E4273DA-9C0A-4F5B-8C46-3003BD489695}" type="pres">
      <dgm:prSet presAssocID="{B29CD301-824C-4C95-AF83-0A4B1F0DA5C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224332A-4C4E-48CF-96E3-34E790EF9A75}" srcId="{573434FC-5C79-4D8C-B869-FF27A7DB5002}" destId="{391EE237-9D09-46ED-98BA-78852386D4E6}" srcOrd="1" destOrd="0" parTransId="{D5E86E25-8EED-4C0A-8292-06CDD8F1FC0B}" sibTransId="{9FDB3BD2-D5B0-4E4B-9D46-A80C3AE7875B}"/>
    <dgm:cxn modelId="{7C094832-F674-4DA1-A571-03D3AC774017}" type="presOf" srcId="{D198E971-001D-4FC0-9BE9-C200E4B9834B}" destId="{89E640B6-1D8B-4271-82B6-716BDB0BE64E}" srcOrd="0" destOrd="0" presId="urn:microsoft.com/office/officeart/2005/8/layout/chevron1"/>
    <dgm:cxn modelId="{99EBE66C-94FF-4CA3-8D45-22B8BCC6DE5B}" type="presOf" srcId="{573434FC-5C79-4D8C-B869-FF27A7DB5002}" destId="{588BDD51-BCCF-4204-AD55-D53DE8DE8E49}" srcOrd="0" destOrd="0" presId="urn:microsoft.com/office/officeart/2005/8/layout/chevron1"/>
    <dgm:cxn modelId="{6864B976-718A-4B3F-B3AA-1C2F19D9A671}" type="presOf" srcId="{B29CD301-824C-4C95-AF83-0A4B1F0DA5CF}" destId="{7E4273DA-9C0A-4F5B-8C46-3003BD489695}" srcOrd="0" destOrd="0" presId="urn:microsoft.com/office/officeart/2005/8/layout/chevron1"/>
    <dgm:cxn modelId="{D80CA7E0-AE0A-4A52-938E-0B7198506693}" srcId="{573434FC-5C79-4D8C-B869-FF27A7DB5002}" destId="{B29CD301-824C-4C95-AF83-0A4B1F0DA5CF}" srcOrd="2" destOrd="0" parTransId="{73363F5F-242C-42A7-B2D2-0C531CD7D0BB}" sibTransId="{C15D373A-BEFD-4CE9-A753-DFB420289AF1}"/>
    <dgm:cxn modelId="{190B21EB-4297-42C7-B814-3CAF7192F5F9}" srcId="{573434FC-5C79-4D8C-B869-FF27A7DB5002}" destId="{D198E971-001D-4FC0-9BE9-C200E4B9834B}" srcOrd="0" destOrd="0" parTransId="{1955915A-1892-4245-AFAE-58B67AC4C89D}" sibTransId="{54C4E704-8872-46F0-9730-6432757A8172}"/>
    <dgm:cxn modelId="{D5123FF8-D274-40A5-B58E-0457478851B8}" type="presOf" srcId="{391EE237-9D09-46ED-98BA-78852386D4E6}" destId="{F833ADFB-8A41-4835-8BC3-1A2EDBF7C954}" srcOrd="0" destOrd="0" presId="urn:microsoft.com/office/officeart/2005/8/layout/chevron1"/>
    <dgm:cxn modelId="{18346869-205B-498B-96E0-58844F3F51FE}" type="presParOf" srcId="{588BDD51-BCCF-4204-AD55-D53DE8DE8E49}" destId="{89E640B6-1D8B-4271-82B6-716BDB0BE64E}" srcOrd="0" destOrd="0" presId="urn:microsoft.com/office/officeart/2005/8/layout/chevron1"/>
    <dgm:cxn modelId="{D47EDF8D-9870-418F-B5FE-AD0C9337AC77}" type="presParOf" srcId="{588BDD51-BCCF-4204-AD55-D53DE8DE8E49}" destId="{6B0993FB-C795-4F77-B32D-01EB5D07B922}" srcOrd="1" destOrd="0" presId="urn:microsoft.com/office/officeart/2005/8/layout/chevron1"/>
    <dgm:cxn modelId="{FA068994-FCDE-41A2-A8DB-677B3B7050A9}" type="presParOf" srcId="{588BDD51-BCCF-4204-AD55-D53DE8DE8E49}" destId="{F833ADFB-8A41-4835-8BC3-1A2EDBF7C954}" srcOrd="2" destOrd="0" presId="urn:microsoft.com/office/officeart/2005/8/layout/chevron1"/>
    <dgm:cxn modelId="{D2F4D2DB-18F2-44BE-A2B2-AF296FB7638A}" type="presParOf" srcId="{588BDD51-BCCF-4204-AD55-D53DE8DE8E49}" destId="{5D3F23BA-4F91-4D28-AAB4-19E2E2696C81}" srcOrd="3" destOrd="0" presId="urn:microsoft.com/office/officeart/2005/8/layout/chevron1"/>
    <dgm:cxn modelId="{0E487B23-ED2C-4672-A0F1-93FFA220CEA0}" type="presParOf" srcId="{588BDD51-BCCF-4204-AD55-D53DE8DE8E49}" destId="{7E4273DA-9C0A-4F5B-8C46-3003BD48969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461BD2-E406-4C92-9780-1F1AF6F5EEA0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8117B60-8F9A-4795-9439-49CF2C6F38AB}">
      <dgm:prSet/>
      <dgm:spPr/>
      <dgm:t>
        <a:bodyPr/>
        <a:lstStyle/>
        <a:p>
          <a:endParaRPr lang="en-GB" dirty="0"/>
        </a:p>
      </dgm:t>
    </dgm:pt>
    <dgm:pt modelId="{A6440D7E-E2F1-4FDD-9B08-85CBF10DD3F1}" type="parTrans" cxnId="{E7EB0E89-E438-4D60-9BE5-996837FE6569}">
      <dgm:prSet/>
      <dgm:spPr/>
      <dgm:t>
        <a:bodyPr/>
        <a:lstStyle/>
        <a:p>
          <a:endParaRPr lang="en-GB"/>
        </a:p>
      </dgm:t>
    </dgm:pt>
    <dgm:pt modelId="{E51A3160-503A-443B-9AEB-EF1F0FA45332}" type="sibTrans" cxnId="{E7EB0E89-E438-4D60-9BE5-996837FE6569}">
      <dgm:prSet/>
      <dgm:spPr/>
      <dgm:t>
        <a:bodyPr/>
        <a:lstStyle/>
        <a:p>
          <a:endParaRPr lang="en-GB"/>
        </a:p>
      </dgm:t>
    </dgm:pt>
    <dgm:pt modelId="{ED3F5A25-0869-4394-8F31-BA3972D8E1C3}">
      <dgm:prSet/>
      <dgm:spPr/>
      <dgm:t>
        <a:bodyPr/>
        <a:lstStyle/>
        <a:p>
          <a:endParaRPr lang="en-GB"/>
        </a:p>
      </dgm:t>
    </dgm:pt>
    <dgm:pt modelId="{65266823-0A9A-4A62-AAD2-A0D4C2600D25}" type="parTrans" cxnId="{E07F3281-0E83-4AF2-9A43-0A779560753F}">
      <dgm:prSet/>
      <dgm:spPr/>
      <dgm:t>
        <a:bodyPr/>
        <a:lstStyle/>
        <a:p>
          <a:endParaRPr lang="en-GB"/>
        </a:p>
      </dgm:t>
    </dgm:pt>
    <dgm:pt modelId="{9D6C4262-1E47-4383-80E7-C00286D967F6}" type="sibTrans" cxnId="{E07F3281-0E83-4AF2-9A43-0A779560753F}">
      <dgm:prSet/>
      <dgm:spPr/>
      <dgm:t>
        <a:bodyPr/>
        <a:lstStyle/>
        <a:p>
          <a:endParaRPr lang="en-GB"/>
        </a:p>
      </dgm:t>
    </dgm:pt>
    <dgm:pt modelId="{1F1BC9D9-1C6E-41EE-BC2D-DA88A5F29BF7}">
      <dgm:prSet/>
      <dgm:spPr/>
      <dgm:t>
        <a:bodyPr/>
        <a:lstStyle/>
        <a:p>
          <a:endParaRPr lang="en-GB"/>
        </a:p>
      </dgm:t>
    </dgm:pt>
    <dgm:pt modelId="{A0F6AA67-4573-48F9-94FD-B126687D08D2}" type="parTrans" cxnId="{98D038FB-225F-488B-8567-B62744396BB8}">
      <dgm:prSet/>
      <dgm:spPr/>
      <dgm:t>
        <a:bodyPr/>
        <a:lstStyle/>
        <a:p>
          <a:endParaRPr lang="en-GB"/>
        </a:p>
      </dgm:t>
    </dgm:pt>
    <dgm:pt modelId="{53307987-D891-4ED3-8C4E-8BC7FB290912}" type="sibTrans" cxnId="{98D038FB-225F-488B-8567-B62744396BB8}">
      <dgm:prSet/>
      <dgm:spPr/>
      <dgm:t>
        <a:bodyPr/>
        <a:lstStyle/>
        <a:p>
          <a:endParaRPr lang="en-GB"/>
        </a:p>
      </dgm:t>
    </dgm:pt>
    <dgm:pt modelId="{7B6EC902-3DE4-43E6-AF2A-AB6FC71CB247}">
      <dgm:prSet/>
      <dgm:spPr/>
      <dgm:t>
        <a:bodyPr/>
        <a:lstStyle/>
        <a:p>
          <a:endParaRPr lang="en-GB"/>
        </a:p>
      </dgm:t>
    </dgm:pt>
    <dgm:pt modelId="{E61E81BC-9E7C-4A6C-AC24-CC057E72CBF4}" type="parTrans" cxnId="{A97F49A7-FB22-4F1B-ADDB-F0CFF055F109}">
      <dgm:prSet/>
      <dgm:spPr/>
      <dgm:t>
        <a:bodyPr/>
        <a:lstStyle/>
        <a:p>
          <a:endParaRPr lang="en-GB"/>
        </a:p>
      </dgm:t>
    </dgm:pt>
    <dgm:pt modelId="{D19A062A-E163-4795-A84B-F66D640B36C5}" type="sibTrans" cxnId="{A97F49A7-FB22-4F1B-ADDB-F0CFF055F109}">
      <dgm:prSet/>
      <dgm:spPr/>
      <dgm:t>
        <a:bodyPr/>
        <a:lstStyle/>
        <a:p>
          <a:endParaRPr lang="en-GB"/>
        </a:p>
      </dgm:t>
    </dgm:pt>
    <dgm:pt modelId="{7560FE7B-4EB6-44EF-9A33-C6FF2B50D4B4}">
      <dgm:prSet/>
      <dgm:spPr/>
      <dgm:t>
        <a:bodyPr/>
        <a:lstStyle/>
        <a:p>
          <a:endParaRPr lang="en-GB"/>
        </a:p>
      </dgm:t>
    </dgm:pt>
    <dgm:pt modelId="{D297C750-7469-4B42-85F7-41CF6302F750}" type="parTrans" cxnId="{8BCEC21E-0AC5-40B4-AB0A-4622E1A1B6AD}">
      <dgm:prSet/>
      <dgm:spPr/>
      <dgm:t>
        <a:bodyPr/>
        <a:lstStyle/>
        <a:p>
          <a:endParaRPr lang="en-GB"/>
        </a:p>
      </dgm:t>
    </dgm:pt>
    <dgm:pt modelId="{40AFFB51-FC9B-4B6D-866B-D16B85BCC295}" type="sibTrans" cxnId="{8BCEC21E-0AC5-40B4-AB0A-4622E1A1B6AD}">
      <dgm:prSet/>
      <dgm:spPr/>
      <dgm:t>
        <a:bodyPr/>
        <a:lstStyle/>
        <a:p>
          <a:endParaRPr lang="en-GB"/>
        </a:p>
      </dgm:t>
    </dgm:pt>
    <dgm:pt modelId="{A19DC388-9C4E-480E-9E85-0C5DB9D44917}">
      <dgm:prSet custT="1"/>
      <dgm:spPr>
        <a:ln w="12700" cap="flat" cmpd="sng" algn="ctr">
          <a:solidFill>
            <a:srgbClr val="003399"/>
          </a:solidFill>
          <a:prstDash val="solid"/>
          <a:miter lim="800000"/>
        </a:ln>
        <a:effectLst/>
      </dgm:spPr>
      <dgm:t>
        <a:bodyPr spcFirstLastPara="0" vert="horz" wrap="square" lIns="99568" tIns="133705" rIns="99568" bIns="99568" numCol="1" spcCol="1270" anchor="t" anchorCtr="0"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Agro-alimentar și biotehnologii</a:t>
          </a:r>
          <a:endParaRPr lang="en-GB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A546B76E-AFA8-488F-A0C1-5F46E25A3C29}" type="parTrans" cxnId="{1278E8C6-CEAC-4FAC-86DA-CC6378FEDD41}">
      <dgm:prSet/>
      <dgm:spPr/>
      <dgm:t>
        <a:bodyPr/>
        <a:lstStyle/>
        <a:p>
          <a:endParaRPr lang="en-GB"/>
        </a:p>
      </dgm:t>
    </dgm:pt>
    <dgm:pt modelId="{F681B267-6583-4536-8DB3-2C1736CA68B8}" type="sibTrans" cxnId="{1278E8C6-CEAC-4FAC-86DA-CC6378FEDD41}">
      <dgm:prSet/>
      <dgm:spPr/>
      <dgm:t>
        <a:bodyPr/>
        <a:lstStyle/>
        <a:p>
          <a:endParaRPr lang="en-GB"/>
        </a:p>
      </dgm:t>
    </dgm:pt>
    <dgm:pt modelId="{C76DC463-5E55-4299-99D3-59EB214AEB6D}">
      <dgm:prSet custT="1"/>
      <dgm:spPr>
        <a:ln>
          <a:solidFill>
            <a:srgbClr val="003399"/>
          </a:solidFill>
        </a:ln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Acvacultură și pescuit</a:t>
          </a:r>
          <a:endParaRPr lang="en-GB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7AE6F1C-B930-4D6F-8C8D-0B2F70D8C114}" type="parTrans" cxnId="{877FD96A-87BE-4F77-B909-65F14333A42A}">
      <dgm:prSet/>
      <dgm:spPr/>
      <dgm:t>
        <a:bodyPr/>
        <a:lstStyle/>
        <a:p>
          <a:endParaRPr lang="en-GB"/>
        </a:p>
      </dgm:t>
    </dgm:pt>
    <dgm:pt modelId="{BA12FBB0-E8D7-4763-BD9E-877AE120E644}" type="sibTrans" cxnId="{877FD96A-87BE-4F77-B909-65F14333A42A}">
      <dgm:prSet/>
      <dgm:spPr/>
      <dgm:t>
        <a:bodyPr/>
        <a:lstStyle/>
        <a:p>
          <a:endParaRPr lang="en-GB"/>
        </a:p>
      </dgm:t>
    </dgm:pt>
    <dgm:pt modelId="{91F56EED-D2DA-4459-9567-C7A0D43418FF}">
      <dgm:prSet custT="1"/>
      <dgm:spPr>
        <a:ln>
          <a:solidFill>
            <a:srgbClr val="003399"/>
          </a:solidFill>
        </a:ln>
      </dgm:spPr>
      <dgm:t>
        <a:bodyPr/>
        <a:lstStyle/>
        <a:p>
          <a:r>
            <a:rPr lang="ro-RO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Tehnologia informației și comunicării</a:t>
          </a:r>
          <a:endParaRPr lang="en-GB" sz="2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CF1425-693E-46EB-8707-4A62D787CE14}" type="parTrans" cxnId="{08BE513D-A99B-4D85-B5FC-934F21B06BAA}">
      <dgm:prSet/>
      <dgm:spPr/>
      <dgm:t>
        <a:bodyPr/>
        <a:lstStyle/>
        <a:p>
          <a:endParaRPr lang="en-GB"/>
        </a:p>
      </dgm:t>
    </dgm:pt>
    <dgm:pt modelId="{552DBC85-9398-41EE-A2D4-4CB22A3F68B7}" type="sibTrans" cxnId="{08BE513D-A99B-4D85-B5FC-934F21B06BAA}">
      <dgm:prSet/>
      <dgm:spPr/>
      <dgm:t>
        <a:bodyPr/>
        <a:lstStyle/>
        <a:p>
          <a:endParaRPr lang="en-GB"/>
        </a:p>
      </dgm:t>
    </dgm:pt>
    <dgm:pt modelId="{17B759D4-47A3-469E-8631-73FBB8FB1C06}">
      <dgm:prSet/>
      <dgm:spPr/>
      <dgm:t>
        <a:bodyPr/>
        <a:lstStyle/>
        <a:p>
          <a:endParaRPr lang="en-GB"/>
        </a:p>
      </dgm:t>
    </dgm:pt>
    <dgm:pt modelId="{A2781B98-3C8B-4C0C-941B-3C3CECA6D5B8}" type="parTrans" cxnId="{E8F6A530-B349-4269-A2DA-6A086149DAEC}">
      <dgm:prSet/>
      <dgm:spPr/>
      <dgm:t>
        <a:bodyPr/>
        <a:lstStyle/>
        <a:p>
          <a:endParaRPr lang="en-GB"/>
        </a:p>
      </dgm:t>
    </dgm:pt>
    <dgm:pt modelId="{F2BB57C6-EDAC-46F6-9471-9A26EEE82930}" type="sibTrans" cxnId="{E8F6A530-B349-4269-A2DA-6A086149DAEC}">
      <dgm:prSet/>
      <dgm:spPr/>
      <dgm:t>
        <a:bodyPr/>
        <a:lstStyle/>
        <a:p>
          <a:endParaRPr lang="en-GB"/>
        </a:p>
      </dgm:t>
    </dgm:pt>
    <dgm:pt modelId="{A081C300-64B3-4D50-BCEC-3A8188290A3A}">
      <dgm:prSet custT="1"/>
      <dgm:spPr>
        <a:ln>
          <a:solidFill>
            <a:srgbClr val="003399"/>
          </a:solidFill>
        </a:ln>
      </dgm:spPr>
      <dgm:t>
        <a:bodyPr/>
        <a:lstStyle/>
        <a:p>
          <a:pPr algn="l"/>
          <a:r>
            <a:rPr lang="ro-RO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Turism</a:t>
          </a:r>
          <a:endParaRPr lang="en-GB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BFB263-80FC-4F7E-B6D3-A3C41EBEF57D}" type="parTrans" cxnId="{B2F8C765-C5E0-4352-8186-29A6F71CE02B}">
      <dgm:prSet/>
      <dgm:spPr/>
      <dgm:t>
        <a:bodyPr/>
        <a:lstStyle/>
        <a:p>
          <a:endParaRPr lang="en-GB"/>
        </a:p>
      </dgm:t>
    </dgm:pt>
    <dgm:pt modelId="{EF9366FC-3C17-4955-BB4B-C5FFCE959FF2}" type="sibTrans" cxnId="{B2F8C765-C5E0-4352-8186-29A6F71CE02B}">
      <dgm:prSet/>
      <dgm:spPr/>
      <dgm:t>
        <a:bodyPr/>
        <a:lstStyle/>
        <a:p>
          <a:endParaRPr lang="en-GB"/>
        </a:p>
      </dgm:t>
    </dgm:pt>
    <dgm:pt modelId="{6D9DE8C8-F7C8-4A3C-8DBF-02A777BEE89C}">
      <dgm:prSet custT="1"/>
      <dgm:spPr>
        <a:ln w="12700">
          <a:solidFill>
            <a:srgbClr val="000099"/>
          </a:solidFill>
        </a:ln>
        <a:effectLst/>
        <a:scene3d>
          <a:camera prst="orthographicFront"/>
          <a:lightRig rig="threePt" dir="t"/>
        </a:scene3d>
        <a:sp3d prstMaterial="dkEdge"/>
      </dgm:spPr>
      <dgm:t>
        <a:bodyPr/>
        <a:lstStyle/>
        <a:p>
          <a:pPr marL="0" indent="0" defTabSz="900113"/>
          <a:r>
            <a:rPr lang="ro-RO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Inginerie și transport naval</a:t>
          </a:r>
          <a:endParaRPr lang="en-GB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34FCF9-6630-448B-ACEC-E2E0F0482AD8}" type="parTrans" cxnId="{FC01E339-DC2E-44BA-BEED-5D434CAEB27C}">
      <dgm:prSet/>
      <dgm:spPr/>
      <dgm:t>
        <a:bodyPr/>
        <a:lstStyle/>
        <a:p>
          <a:endParaRPr lang="en-GB"/>
        </a:p>
      </dgm:t>
    </dgm:pt>
    <dgm:pt modelId="{A99204D1-08A6-4F81-9083-BC9373D281EE}" type="sibTrans" cxnId="{FC01E339-DC2E-44BA-BEED-5D434CAEB27C}">
      <dgm:prSet/>
      <dgm:spPr/>
      <dgm:t>
        <a:bodyPr/>
        <a:lstStyle/>
        <a:p>
          <a:endParaRPr lang="en-GB"/>
        </a:p>
      </dgm:t>
    </dgm:pt>
    <dgm:pt modelId="{AF97D046-5342-4C89-80C9-A125F762B30C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12700">
          <a:solidFill>
            <a:srgbClr val="003399"/>
          </a:solidFill>
        </a:ln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38D4108-35F5-482F-B5C3-F82385315097}" type="parTrans" cxnId="{215FBD15-5934-4DFF-9352-56899D7615CA}">
      <dgm:prSet/>
      <dgm:spPr/>
      <dgm:t>
        <a:bodyPr/>
        <a:lstStyle/>
        <a:p>
          <a:endParaRPr lang="en-GB"/>
        </a:p>
      </dgm:t>
    </dgm:pt>
    <dgm:pt modelId="{67D0B7E1-CEC9-4660-B265-4358F201B0BA}" type="sibTrans" cxnId="{215FBD15-5934-4DFF-9352-56899D7615CA}">
      <dgm:prSet/>
      <dgm:spPr/>
      <dgm:t>
        <a:bodyPr/>
        <a:lstStyle/>
        <a:p>
          <a:endParaRPr lang="en-GB"/>
        </a:p>
      </dgm:t>
    </dgm:pt>
    <dgm:pt modelId="{61CC26F0-2EC5-44FD-83DD-8523A742E6E2}">
      <dgm:prSet custT="1"/>
      <dgm:spPr>
        <a:ln w="12700">
          <a:solidFill>
            <a:srgbClr val="003399"/>
          </a:solidFill>
        </a:ln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Industria confecțiilor</a:t>
          </a:r>
          <a:endParaRPr lang="en-GB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10303A42-B1EA-4410-A8C8-AC5CA10A8C12}" type="parTrans" cxnId="{F9727AFD-C86D-45E5-BD41-F7C8176FE0A8}">
      <dgm:prSet/>
      <dgm:spPr/>
      <dgm:t>
        <a:bodyPr/>
        <a:lstStyle/>
        <a:p>
          <a:endParaRPr lang="en-GB"/>
        </a:p>
      </dgm:t>
    </dgm:pt>
    <dgm:pt modelId="{4D5EB629-D67A-47BE-9003-66439A969222}" type="sibTrans" cxnId="{F9727AFD-C86D-45E5-BD41-F7C8176FE0A8}">
      <dgm:prSet/>
      <dgm:spPr/>
      <dgm:t>
        <a:bodyPr/>
        <a:lstStyle/>
        <a:p>
          <a:endParaRPr lang="en-GB"/>
        </a:p>
      </dgm:t>
    </dgm:pt>
    <dgm:pt modelId="{A16221F5-E0DC-4499-AE90-E008460902BA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rgbClr val="003399"/>
          </a:solidFill>
          <a:prstDash val="solid"/>
          <a:miter lim="800000"/>
        </a:ln>
        <a:effectLst/>
      </dgm:spPr>
      <dgm:t>
        <a:bodyPr spcFirstLastPara="0" vert="horz" wrap="square" lIns="99568" tIns="133705" rIns="99568" bIns="99568" numCol="1" spcCol="1270" anchor="t" anchorCtr="0"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222ADE7-2689-41A3-B560-48E641019741}" type="parTrans" cxnId="{814D80B7-D6FB-498A-9EEB-2AF40437263A}">
      <dgm:prSet/>
      <dgm:spPr/>
      <dgm:t>
        <a:bodyPr/>
        <a:lstStyle/>
        <a:p>
          <a:endParaRPr lang="en-GB"/>
        </a:p>
      </dgm:t>
    </dgm:pt>
    <dgm:pt modelId="{AB335755-46C0-43CF-9A9A-48C12E17B452}" type="sibTrans" cxnId="{814D80B7-D6FB-498A-9EEB-2AF40437263A}">
      <dgm:prSet/>
      <dgm:spPr/>
      <dgm:t>
        <a:bodyPr/>
        <a:lstStyle/>
        <a:p>
          <a:endParaRPr lang="en-GB"/>
        </a:p>
      </dgm:t>
    </dgm:pt>
    <dgm:pt modelId="{F78AC8B7-7D74-46CA-A9A5-94A6B21993C7}">
      <dgm:prSet custT="1"/>
      <dgm:spPr>
        <a:ln w="12700" cap="flat" cmpd="sng" algn="ctr">
          <a:solidFill>
            <a:srgbClr val="003399"/>
          </a:solidFill>
          <a:prstDash val="solid"/>
          <a:miter lim="800000"/>
        </a:ln>
        <a:effectLst/>
      </dgm:spPr>
      <dgm:t>
        <a:bodyPr spcFirstLastPara="0" vert="horz" wrap="square" lIns="99568" tIns="133705" rIns="99568" bIns="99568" numCol="1" spcCol="1270" anchor="t" anchorCtr="0"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C533CC7F-4C29-49E7-AF19-5BD156FEEE57}" type="parTrans" cxnId="{E2A0B9C5-04A2-4364-9EBD-8B42A96D0A69}">
      <dgm:prSet/>
      <dgm:spPr/>
      <dgm:t>
        <a:bodyPr/>
        <a:lstStyle/>
        <a:p>
          <a:endParaRPr lang="en-GB"/>
        </a:p>
      </dgm:t>
    </dgm:pt>
    <dgm:pt modelId="{95B25C5D-DB3C-48DE-AC8B-53AD07EB839A}" type="sibTrans" cxnId="{E2A0B9C5-04A2-4364-9EBD-8B42A96D0A69}">
      <dgm:prSet/>
      <dgm:spPr/>
      <dgm:t>
        <a:bodyPr/>
        <a:lstStyle/>
        <a:p>
          <a:endParaRPr lang="en-GB"/>
        </a:p>
      </dgm:t>
    </dgm:pt>
    <dgm:pt modelId="{F8071F76-7B4A-4718-B801-5EF029F65791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003399"/>
          </a:solidFill>
        </a:ln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76EE8F8-ABD8-400D-90BF-F102DFB89A0F}" type="parTrans" cxnId="{C4D4CE94-6847-434A-9FE3-578D27D9E6E7}">
      <dgm:prSet/>
      <dgm:spPr/>
      <dgm:t>
        <a:bodyPr/>
        <a:lstStyle/>
        <a:p>
          <a:endParaRPr lang="en-GB"/>
        </a:p>
      </dgm:t>
    </dgm:pt>
    <dgm:pt modelId="{3198F319-1CAE-4F78-9513-49D01DD67BA1}" type="sibTrans" cxnId="{C4D4CE94-6847-434A-9FE3-578D27D9E6E7}">
      <dgm:prSet/>
      <dgm:spPr/>
      <dgm:t>
        <a:bodyPr/>
        <a:lstStyle/>
        <a:p>
          <a:endParaRPr lang="en-GB"/>
        </a:p>
      </dgm:t>
    </dgm:pt>
    <dgm:pt modelId="{8E033265-2918-4587-BB61-24B91432F163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003399"/>
          </a:solidFill>
        </a:ln>
      </dgm:spPr>
      <dgm:t>
        <a:bodyPr/>
        <a:lstStyle/>
        <a:p>
          <a:endParaRPr lang="en-GB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950526-AD77-4025-ABA7-3BC2FF3E598D}" type="parTrans" cxnId="{B800BB53-0D26-4275-A2E9-5A499033A663}">
      <dgm:prSet/>
      <dgm:spPr/>
      <dgm:t>
        <a:bodyPr/>
        <a:lstStyle/>
        <a:p>
          <a:endParaRPr lang="en-GB"/>
        </a:p>
      </dgm:t>
    </dgm:pt>
    <dgm:pt modelId="{AAE13ADE-5A50-406A-9BB6-23E0B471E34B}" type="sibTrans" cxnId="{B800BB53-0D26-4275-A2E9-5A499033A663}">
      <dgm:prSet/>
      <dgm:spPr/>
      <dgm:t>
        <a:bodyPr/>
        <a:lstStyle/>
        <a:p>
          <a:endParaRPr lang="en-GB"/>
        </a:p>
      </dgm:t>
    </dgm:pt>
    <dgm:pt modelId="{E17C80D1-51ED-429C-BB9B-91B3A9495EAB}">
      <dgm:prSet custT="1"/>
      <dgm:spPr>
        <a:ln>
          <a:solidFill>
            <a:srgbClr val="003399"/>
          </a:solidFill>
        </a:ln>
      </dgm:spPr>
      <dgm:t>
        <a:bodyPr/>
        <a:lstStyle/>
        <a:p>
          <a:endParaRPr lang="en-GB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F2E2A8-8CFB-45B5-B35D-79D7D784AFB0}" type="parTrans" cxnId="{9E4421E7-F6D1-4D9B-BA42-AF08FF0F0FA7}">
      <dgm:prSet/>
      <dgm:spPr/>
      <dgm:t>
        <a:bodyPr/>
        <a:lstStyle/>
        <a:p>
          <a:endParaRPr lang="en-GB"/>
        </a:p>
      </dgm:t>
    </dgm:pt>
    <dgm:pt modelId="{767A3F16-B88A-4167-84C2-2514A8165179}" type="sibTrans" cxnId="{9E4421E7-F6D1-4D9B-BA42-AF08FF0F0FA7}">
      <dgm:prSet/>
      <dgm:spPr/>
      <dgm:t>
        <a:bodyPr/>
        <a:lstStyle/>
        <a:p>
          <a:endParaRPr lang="en-GB"/>
        </a:p>
      </dgm:t>
    </dgm:pt>
    <dgm:pt modelId="{9F58D007-3783-4C85-B5CB-71927472C0B8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12700">
          <a:solidFill>
            <a:srgbClr val="000099"/>
          </a:solidFill>
        </a:ln>
        <a:effectLst/>
        <a:scene3d>
          <a:camera prst="orthographicFront"/>
          <a:lightRig rig="threePt" dir="t"/>
        </a:scene3d>
        <a:sp3d prstMaterial="dkEdge"/>
      </dgm:spPr>
      <dgm:t>
        <a:bodyPr/>
        <a:lstStyle/>
        <a:p>
          <a:pPr marL="0" indent="0" defTabSz="900113"/>
          <a:endParaRPr lang="en-GB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7CFEF1-52F1-4B30-A06C-D998577A005B}" type="parTrans" cxnId="{1784D400-AF0A-4AC0-8EBC-B9D352C656AE}">
      <dgm:prSet/>
      <dgm:spPr/>
      <dgm:t>
        <a:bodyPr/>
        <a:lstStyle/>
        <a:p>
          <a:endParaRPr lang="ro-RO"/>
        </a:p>
      </dgm:t>
    </dgm:pt>
    <dgm:pt modelId="{CE5895F7-3DFA-48A6-B480-CF86A286896E}" type="sibTrans" cxnId="{1784D400-AF0A-4AC0-8EBC-B9D352C656AE}">
      <dgm:prSet/>
      <dgm:spPr/>
      <dgm:t>
        <a:bodyPr/>
        <a:lstStyle/>
        <a:p>
          <a:endParaRPr lang="ro-RO"/>
        </a:p>
      </dgm:t>
    </dgm:pt>
    <dgm:pt modelId="{22AE87CC-F49A-4C63-8AAC-0749C8BA985C}">
      <dgm:prSet custT="1"/>
      <dgm:spPr>
        <a:ln w="12700">
          <a:solidFill>
            <a:srgbClr val="003399"/>
          </a:solidFill>
        </a:ln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D6436C3-544E-44BA-BE55-C522F2AC23CE}" type="parTrans" cxnId="{3D3AB989-0E2F-45C1-8F6C-7D79D9FEB349}">
      <dgm:prSet/>
      <dgm:spPr/>
      <dgm:t>
        <a:bodyPr/>
        <a:lstStyle/>
        <a:p>
          <a:endParaRPr lang="ro-RO"/>
        </a:p>
      </dgm:t>
    </dgm:pt>
    <dgm:pt modelId="{CF0C659C-4A7A-483E-B404-D407E1848EDA}" type="sibTrans" cxnId="{3D3AB989-0E2F-45C1-8F6C-7D79D9FEB349}">
      <dgm:prSet/>
      <dgm:spPr/>
      <dgm:t>
        <a:bodyPr/>
        <a:lstStyle/>
        <a:p>
          <a:endParaRPr lang="ro-RO"/>
        </a:p>
      </dgm:t>
    </dgm:pt>
    <dgm:pt modelId="{58D3BE24-6C38-4916-9B19-F97BB1616461}">
      <dgm:prSet custT="1"/>
      <dgm:spPr>
        <a:ln w="12700">
          <a:solidFill>
            <a:srgbClr val="003399"/>
          </a:solidFill>
        </a:ln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BD68B43-9554-464D-9608-B6BC92665D02}" type="parTrans" cxnId="{5484624A-9DC3-4164-871E-F3C8B5C806B4}">
      <dgm:prSet/>
      <dgm:spPr/>
      <dgm:t>
        <a:bodyPr/>
        <a:lstStyle/>
        <a:p>
          <a:endParaRPr lang="ro-RO"/>
        </a:p>
      </dgm:t>
    </dgm:pt>
    <dgm:pt modelId="{F1E3E362-CC40-4174-8B16-2156305C9209}" type="sibTrans" cxnId="{5484624A-9DC3-4164-871E-F3C8B5C806B4}">
      <dgm:prSet/>
      <dgm:spPr/>
      <dgm:t>
        <a:bodyPr/>
        <a:lstStyle/>
        <a:p>
          <a:endParaRPr lang="ro-RO"/>
        </a:p>
      </dgm:t>
    </dgm:pt>
    <dgm:pt modelId="{DFA9569F-61C9-4756-AC7D-D5AA4A6CA24F}">
      <dgm:prSet custT="1"/>
      <dgm:spPr>
        <a:ln>
          <a:solidFill>
            <a:srgbClr val="003399"/>
          </a:solidFill>
        </a:ln>
      </dgm:spPr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FD2B4765-913E-4146-8BB5-8CA648292C9D}" type="parTrans" cxnId="{AA8BABCC-C1B8-47D1-9A3D-A1DB71F099D7}">
      <dgm:prSet/>
      <dgm:spPr/>
      <dgm:t>
        <a:bodyPr/>
        <a:lstStyle/>
        <a:p>
          <a:endParaRPr lang="ro-RO"/>
        </a:p>
      </dgm:t>
    </dgm:pt>
    <dgm:pt modelId="{3ECE522E-ACB0-4095-BD4E-439AF7868641}" type="sibTrans" cxnId="{AA8BABCC-C1B8-47D1-9A3D-A1DB71F099D7}">
      <dgm:prSet/>
      <dgm:spPr/>
      <dgm:t>
        <a:bodyPr/>
        <a:lstStyle/>
        <a:p>
          <a:endParaRPr lang="ro-RO"/>
        </a:p>
      </dgm:t>
    </dgm:pt>
    <dgm:pt modelId="{E0628703-72E2-4A10-BA67-448F10058328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003399"/>
          </a:solidFill>
        </a:ln>
      </dgm:spPr>
      <dgm:t>
        <a:bodyPr/>
        <a:lstStyle/>
        <a:p>
          <a:pPr algn="l"/>
          <a:endParaRPr lang="en-GB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68F95C-0764-4B79-A843-09DE9859AEDE}" type="parTrans" cxnId="{A42F1333-54F1-411D-9E22-B2A866E9B552}">
      <dgm:prSet/>
      <dgm:spPr/>
      <dgm:t>
        <a:bodyPr/>
        <a:lstStyle/>
        <a:p>
          <a:endParaRPr lang="ro-RO"/>
        </a:p>
      </dgm:t>
    </dgm:pt>
    <dgm:pt modelId="{42D34096-4E27-44A1-9444-990F1EE543C9}" type="sibTrans" cxnId="{A42F1333-54F1-411D-9E22-B2A866E9B552}">
      <dgm:prSet/>
      <dgm:spPr/>
      <dgm:t>
        <a:bodyPr/>
        <a:lstStyle/>
        <a:p>
          <a:endParaRPr lang="ro-RO"/>
        </a:p>
      </dgm:t>
    </dgm:pt>
    <dgm:pt modelId="{364B9D79-2FB5-4A91-B170-08003E2AD1DF}" type="pres">
      <dgm:prSet presAssocID="{6F461BD2-E406-4C92-9780-1F1AF6F5EEA0}" presName="linearFlow" presStyleCnt="0">
        <dgm:presLayoutVars>
          <dgm:dir/>
          <dgm:animLvl val="lvl"/>
          <dgm:resizeHandles/>
        </dgm:presLayoutVars>
      </dgm:prSet>
      <dgm:spPr/>
    </dgm:pt>
    <dgm:pt modelId="{74E3BF18-ED28-4ECC-95CA-4AF82CEBD100}" type="pres">
      <dgm:prSet presAssocID="{68117B60-8F9A-4795-9439-49CF2C6F38AB}" presName="compositeNode" presStyleCnt="0">
        <dgm:presLayoutVars>
          <dgm:bulletEnabled val="1"/>
        </dgm:presLayoutVars>
      </dgm:prSet>
      <dgm:spPr/>
    </dgm:pt>
    <dgm:pt modelId="{410984EC-802A-4572-930D-2CAFA2B0A596}" type="pres">
      <dgm:prSet presAssocID="{68117B60-8F9A-4795-9439-49CF2C6F38AB}" presName="image" presStyleLbl="fgImgPlace1" presStyleIdx="0" presStyleCnt="6" custScaleX="404722" custScaleY="394371" custLinFactNeighborX="22760" custLinFactNeighborY="2845"/>
      <dgm:spPr>
        <a:blipFill rotWithShape="1">
          <a:blip xmlns:r="http://schemas.openxmlformats.org/officeDocument/2006/relationships" r:embed="rId2"/>
          <a:srcRect/>
          <a:stretch>
            <a:fillRect l="-75000" r="-75000"/>
          </a:stretch>
        </a:blipFill>
        <a:ln w="12700"/>
      </dgm:spPr>
    </dgm:pt>
    <dgm:pt modelId="{FCC7D786-D973-43ED-A2DA-1706B941ACA7}" type="pres">
      <dgm:prSet presAssocID="{68117B60-8F9A-4795-9439-49CF2C6F38AB}" presName="childNode" presStyleLbl="node1" presStyleIdx="0" presStyleCnt="6" custScaleX="178065" custScaleY="63509" custLinFactNeighborX="-1408" custLinFactNeighborY="1234">
        <dgm:presLayoutVars>
          <dgm:bulletEnabled val="1"/>
        </dgm:presLayoutVars>
      </dgm:prSet>
      <dgm:spPr/>
    </dgm:pt>
    <dgm:pt modelId="{FA1EA0B8-D2DC-4003-8DA2-6A8AEF9FB7C0}" type="pres">
      <dgm:prSet presAssocID="{68117B60-8F9A-4795-9439-49CF2C6F38AB}" presName="parentNode" presStyleLbl="revTx" presStyleIdx="0" presStyleCnt="6">
        <dgm:presLayoutVars>
          <dgm:chMax val="0"/>
          <dgm:bulletEnabled val="1"/>
        </dgm:presLayoutVars>
      </dgm:prSet>
      <dgm:spPr/>
    </dgm:pt>
    <dgm:pt modelId="{63AFD55A-6D64-4EEB-9FEC-AC437CDD2C94}" type="pres">
      <dgm:prSet presAssocID="{E51A3160-503A-443B-9AEB-EF1F0FA45332}" presName="sibTrans" presStyleCnt="0"/>
      <dgm:spPr/>
    </dgm:pt>
    <dgm:pt modelId="{A5BAE546-33FE-4B9E-AE5F-C1DEAC149A48}" type="pres">
      <dgm:prSet presAssocID="{ED3F5A25-0869-4394-8F31-BA3972D8E1C3}" presName="compositeNode" presStyleCnt="0">
        <dgm:presLayoutVars>
          <dgm:bulletEnabled val="1"/>
        </dgm:presLayoutVars>
      </dgm:prSet>
      <dgm:spPr/>
    </dgm:pt>
    <dgm:pt modelId="{F8928B4B-5ABE-4B11-824A-C332A4456249}" type="pres">
      <dgm:prSet presAssocID="{ED3F5A25-0869-4394-8F31-BA3972D8E1C3}" presName="image" presStyleLbl="fgImgPlace1" presStyleIdx="1" presStyleCnt="6" custScaleX="362944" custScaleY="371705" custLinFactNeighborX="-15575"/>
      <dgm:spPr>
        <a:blipFill rotWithShape="1">
          <a:blip xmlns:r="http://schemas.openxmlformats.org/officeDocument/2006/relationships" r:embed="rId3"/>
          <a:srcRect/>
          <a:stretch>
            <a:fillRect l="-14000" r="-14000"/>
          </a:stretch>
        </a:blipFill>
        <a:ln w="12700"/>
      </dgm:spPr>
    </dgm:pt>
    <dgm:pt modelId="{D952ED59-6602-4F0F-B5F0-BE7C663A5538}" type="pres">
      <dgm:prSet presAssocID="{ED3F5A25-0869-4394-8F31-BA3972D8E1C3}" presName="childNode" presStyleLbl="node1" presStyleIdx="1" presStyleCnt="6" custScaleX="179423" custScaleY="66778">
        <dgm:presLayoutVars>
          <dgm:bulletEnabled val="1"/>
        </dgm:presLayoutVars>
      </dgm:prSet>
      <dgm:spPr/>
    </dgm:pt>
    <dgm:pt modelId="{B9543EB7-5903-4FBC-A83A-855C96926873}" type="pres">
      <dgm:prSet presAssocID="{ED3F5A25-0869-4394-8F31-BA3972D8E1C3}" presName="parentNode" presStyleLbl="revTx" presStyleIdx="1" presStyleCnt="6">
        <dgm:presLayoutVars>
          <dgm:chMax val="0"/>
          <dgm:bulletEnabled val="1"/>
        </dgm:presLayoutVars>
      </dgm:prSet>
      <dgm:spPr/>
    </dgm:pt>
    <dgm:pt modelId="{A2B9C684-EE15-4233-8E69-850C2D9B1AD7}" type="pres">
      <dgm:prSet presAssocID="{9D6C4262-1E47-4383-80E7-C00286D967F6}" presName="sibTrans" presStyleCnt="0"/>
      <dgm:spPr/>
    </dgm:pt>
    <dgm:pt modelId="{D60ABB51-4E79-423C-B3AA-AD3AAD303EA1}" type="pres">
      <dgm:prSet presAssocID="{1F1BC9D9-1C6E-41EE-BC2D-DA88A5F29BF7}" presName="compositeNode" presStyleCnt="0">
        <dgm:presLayoutVars>
          <dgm:bulletEnabled val="1"/>
        </dgm:presLayoutVars>
      </dgm:prSet>
      <dgm:spPr/>
    </dgm:pt>
    <dgm:pt modelId="{D750EC3E-E591-4ABE-ACBF-36071971203D}" type="pres">
      <dgm:prSet presAssocID="{1F1BC9D9-1C6E-41EE-BC2D-DA88A5F29BF7}" presName="image" presStyleLbl="fgImgPlace1" presStyleIdx="2" presStyleCnt="6" custScaleX="362944" custScaleY="366114"/>
      <dgm:spPr>
        <a:blipFill rotWithShape="1">
          <a:blip xmlns:r="http://schemas.openxmlformats.org/officeDocument/2006/relationships" r:embed="rId4"/>
          <a:srcRect/>
          <a:stretch>
            <a:fillRect l="-5000" r="-5000"/>
          </a:stretch>
        </a:blipFill>
        <a:ln w="12700"/>
      </dgm:spPr>
    </dgm:pt>
    <dgm:pt modelId="{498A16BB-E3DA-4066-BC6F-56617BE620D9}" type="pres">
      <dgm:prSet presAssocID="{1F1BC9D9-1C6E-41EE-BC2D-DA88A5F29BF7}" presName="childNode" presStyleLbl="node1" presStyleIdx="2" presStyleCnt="6" custScaleX="195008" custScaleY="66778">
        <dgm:presLayoutVars>
          <dgm:bulletEnabled val="1"/>
        </dgm:presLayoutVars>
      </dgm:prSet>
      <dgm:spPr>
        <a:xfrm>
          <a:off x="3360272" y="1184856"/>
          <a:ext cx="1233804" cy="1911592"/>
        </a:xfrm>
        <a:prstGeom prst="rect">
          <a:avLst/>
        </a:prstGeom>
      </dgm:spPr>
    </dgm:pt>
    <dgm:pt modelId="{4612E2C1-7B4D-4017-B6CD-67B59C821B8B}" type="pres">
      <dgm:prSet presAssocID="{1F1BC9D9-1C6E-41EE-BC2D-DA88A5F29BF7}" presName="parentNode" presStyleLbl="revTx" presStyleIdx="2" presStyleCnt="6">
        <dgm:presLayoutVars>
          <dgm:chMax val="0"/>
          <dgm:bulletEnabled val="1"/>
        </dgm:presLayoutVars>
      </dgm:prSet>
      <dgm:spPr/>
    </dgm:pt>
    <dgm:pt modelId="{E96CF52C-C3E2-4954-BAA1-B123BAE6D6A6}" type="pres">
      <dgm:prSet presAssocID="{53307987-D891-4ED3-8C4E-8BC7FB290912}" presName="sibTrans" presStyleCnt="0"/>
      <dgm:spPr/>
    </dgm:pt>
    <dgm:pt modelId="{8FBD58BA-07B5-453E-8315-598918CF35BF}" type="pres">
      <dgm:prSet presAssocID="{7560FE7B-4EB6-44EF-9A33-C6FF2B50D4B4}" presName="compositeNode" presStyleCnt="0">
        <dgm:presLayoutVars>
          <dgm:bulletEnabled val="1"/>
        </dgm:presLayoutVars>
      </dgm:prSet>
      <dgm:spPr/>
    </dgm:pt>
    <dgm:pt modelId="{835BE859-B4B0-48AC-A198-465612AD9CB0}" type="pres">
      <dgm:prSet presAssocID="{7560FE7B-4EB6-44EF-9A33-C6FF2B50D4B4}" presName="image" presStyleLbl="fgImgPlace1" presStyleIdx="3" presStyleCnt="6" custScaleX="362944" custScaleY="371705"/>
      <dgm:spPr>
        <a:blipFill rotWithShape="1">
          <a:blip xmlns:r="http://schemas.openxmlformats.org/officeDocument/2006/relationships" r:embed="rId5"/>
          <a:srcRect/>
          <a:stretch>
            <a:fillRect l="-6000" r="-6000"/>
          </a:stretch>
        </a:blipFill>
        <a:ln w="12700"/>
      </dgm:spPr>
    </dgm:pt>
    <dgm:pt modelId="{15946B3A-2607-4AED-BD7D-729B4CD65716}" type="pres">
      <dgm:prSet presAssocID="{7560FE7B-4EB6-44EF-9A33-C6FF2B50D4B4}" presName="childNode" presStyleLbl="node1" presStyleIdx="3" presStyleCnt="6" custScaleX="183986" custScaleY="66778" custLinFactNeighborX="-1581" custLinFactNeighborY="140">
        <dgm:presLayoutVars>
          <dgm:bulletEnabled val="1"/>
        </dgm:presLayoutVars>
      </dgm:prSet>
      <dgm:spPr/>
    </dgm:pt>
    <dgm:pt modelId="{772D96FF-F091-49C0-AD31-EA9CC0E34A65}" type="pres">
      <dgm:prSet presAssocID="{7560FE7B-4EB6-44EF-9A33-C6FF2B50D4B4}" presName="parentNode" presStyleLbl="revTx" presStyleIdx="3" presStyleCnt="6">
        <dgm:presLayoutVars>
          <dgm:chMax val="0"/>
          <dgm:bulletEnabled val="1"/>
        </dgm:presLayoutVars>
      </dgm:prSet>
      <dgm:spPr/>
    </dgm:pt>
    <dgm:pt modelId="{D1C5C377-770D-4123-AC36-03ACB8E2FE41}" type="pres">
      <dgm:prSet presAssocID="{40AFFB51-FC9B-4B6D-866B-D16B85BCC295}" presName="sibTrans" presStyleCnt="0"/>
      <dgm:spPr/>
    </dgm:pt>
    <dgm:pt modelId="{B4CE7045-D467-4A92-9A5D-D4408C6DACC1}" type="pres">
      <dgm:prSet presAssocID="{17B759D4-47A3-469E-8631-73FBB8FB1C06}" presName="compositeNode" presStyleCnt="0">
        <dgm:presLayoutVars>
          <dgm:bulletEnabled val="1"/>
        </dgm:presLayoutVars>
      </dgm:prSet>
      <dgm:spPr/>
    </dgm:pt>
    <dgm:pt modelId="{F9689BBF-DA5F-4474-BE61-F5BE4F9E8C3C}" type="pres">
      <dgm:prSet presAssocID="{17B759D4-47A3-469E-8631-73FBB8FB1C06}" presName="image" presStyleLbl="fgImgPlace1" presStyleIdx="4" presStyleCnt="6" custScaleX="362944" custScaleY="371705" custLinFactNeighborX="-5495" custLinFactNeighborY="-3569"/>
      <dgm:spPr>
        <a:blipFill rotWithShape="1">
          <a:blip xmlns:r="http://schemas.openxmlformats.org/officeDocument/2006/relationships" r:embed="rId6"/>
          <a:srcRect/>
          <a:stretch>
            <a:fillRect l="-39000" r="-39000"/>
          </a:stretch>
        </a:blipFill>
        <a:ln w="12700"/>
      </dgm:spPr>
    </dgm:pt>
    <dgm:pt modelId="{20D76510-4067-4BDE-A79E-36D0CA43BCAE}" type="pres">
      <dgm:prSet presAssocID="{17B759D4-47A3-469E-8631-73FBB8FB1C06}" presName="childNode" presStyleLbl="node1" presStyleIdx="4" presStyleCnt="6" custScaleX="160172" custScaleY="66778" custLinFactNeighborX="-20934" custLinFactNeighborY="-497">
        <dgm:presLayoutVars>
          <dgm:bulletEnabled val="1"/>
        </dgm:presLayoutVars>
      </dgm:prSet>
      <dgm:spPr/>
    </dgm:pt>
    <dgm:pt modelId="{B67DEB02-D62C-48E3-93A1-DD6C19CFBF3A}" type="pres">
      <dgm:prSet presAssocID="{17B759D4-47A3-469E-8631-73FBB8FB1C06}" presName="parentNode" presStyleLbl="revTx" presStyleIdx="4" presStyleCnt="6">
        <dgm:presLayoutVars>
          <dgm:chMax val="0"/>
          <dgm:bulletEnabled val="1"/>
        </dgm:presLayoutVars>
      </dgm:prSet>
      <dgm:spPr/>
    </dgm:pt>
    <dgm:pt modelId="{ADFE67B4-1A60-4794-BD1A-F3E13F29D528}" type="pres">
      <dgm:prSet presAssocID="{F2BB57C6-EDAC-46F6-9471-9A26EEE82930}" presName="sibTrans" presStyleCnt="0"/>
      <dgm:spPr/>
    </dgm:pt>
    <dgm:pt modelId="{E86D0700-5F87-4EF6-8C29-5C94316B4D42}" type="pres">
      <dgm:prSet presAssocID="{7B6EC902-3DE4-43E6-AF2A-AB6FC71CB247}" presName="compositeNode" presStyleCnt="0">
        <dgm:presLayoutVars>
          <dgm:bulletEnabled val="1"/>
        </dgm:presLayoutVars>
      </dgm:prSet>
      <dgm:spPr/>
    </dgm:pt>
    <dgm:pt modelId="{6CCEAC42-0DB9-4E77-B5EC-078B13D223E4}" type="pres">
      <dgm:prSet presAssocID="{7B6EC902-3DE4-43E6-AF2A-AB6FC71CB247}" presName="image" presStyleLbl="fgImgPlace1" presStyleIdx="5" presStyleCnt="6" custScaleX="362944" custScaleY="371705"/>
      <dgm:spPr>
        <a:blipFill rotWithShape="1">
          <a:blip xmlns:r="http://schemas.openxmlformats.org/officeDocument/2006/relationships" r:embed="rId7"/>
          <a:srcRect/>
          <a:stretch>
            <a:fillRect l="-50000" r="-50000"/>
          </a:stretch>
        </a:blipFill>
        <a:ln w="12700"/>
      </dgm:spPr>
    </dgm:pt>
    <dgm:pt modelId="{9DC684C5-FFFF-497F-B532-324C4554A974}" type="pres">
      <dgm:prSet presAssocID="{7B6EC902-3DE4-43E6-AF2A-AB6FC71CB247}" presName="childNode" presStyleLbl="node1" presStyleIdx="5" presStyleCnt="6" custScaleX="189014" custScaleY="66778" custLinFactNeighborX="-21524" custLinFactNeighborY="-497">
        <dgm:presLayoutVars>
          <dgm:bulletEnabled val="1"/>
        </dgm:presLayoutVars>
      </dgm:prSet>
      <dgm:spPr/>
    </dgm:pt>
    <dgm:pt modelId="{B4EAAA6D-F4DB-4D7A-AB43-A31480734960}" type="pres">
      <dgm:prSet presAssocID="{7B6EC902-3DE4-43E6-AF2A-AB6FC71CB247}" presName="parentNode" presStyleLbl="revTx" presStyleIdx="5" presStyleCnt="6" custLinFactNeighborX="6571" custLinFactNeighborY="-988">
        <dgm:presLayoutVars>
          <dgm:chMax val="0"/>
          <dgm:bulletEnabled val="1"/>
        </dgm:presLayoutVars>
      </dgm:prSet>
      <dgm:spPr/>
    </dgm:pt>
  </dgm:ptLst>
  <dgm:cxnLst>
    <dgm:cxn modelId="{1784D400-AF0A-4AC0-8EBC-B9D352C656AE}" srcId="{68117B60-8F9A-4795-9439-49CF2C6F38AB}" destId="{9F58D007-3783-4C85-B5CB-71927472C0B8}" srcOrd="0" destOrd="0" parTransId="{DE7CFEF1-52F1-4B30-A06C-D998577A005B}" sibTransId="{CE5895F7-3DFA-48A6-B480-CF86A286896E}"/>
    <dgm:cxn modelId="{1820BE07-E675-4E12-A5E6-5B6A52286F75}" type="presOf" srcId="{7560FE7B-4EB6-44EF-9A33-C6FF2B50D4B4}" destId="{772D96FF-F091-49C0-AD31-EA9CC0E34A65}" srcOrd="0" destOrd="0" presId="urn:microsoft.com/office/officeart/2005/8/layout/hList2"/>
    <dgm:cxn modelId="{0FB95108-A2D3-4B0C-B38D-E916505D2BB0}" type="presOf" srcId="{61CC26F0-2EC5-44FD-83DD-8523A742E6E2}" destId="{D952ED59-6602-4F0F-B5F0-BE7C663A5538}" srcOrd="0" destOrd="3" presId="urn:microsoft.com/office/officeart/2005/8/layout/hList2"/>
    <dgm:cxn modelId="{215FBD15-5934-4DFF-9352-56899D7615CA}" srcId="{ED3F5A25-0869-4394-8F31-BA3972D8E1C3}" destId="{AF97D046-5342-4C89-80C9-A125F762B30C}" srcOrd="0" destOrd="0" parTransId="{038D4108-35F5-482F-B5C3-F82385315097}" sibTransId="{67D0B7E1-CEC9-4660-B265-4358F201B0BA}"/>
    <dgm:cxn modelId="{BC9A5B19-FAF2-4166-94A2-2D46502EE7F6}" type="presOf" srcId="{E0628703-72E2-4A10-BA67-448F10058328}" destId="{20D76510-4067-4BDE-A79E-36D0CA43BCAE}" srcOrd="0" destOrd="0" presId="urn:microsoft.com/office/officeart/2005/8/layout/hList2"/>
    <dgm:cxn modelId="{579A7F1D-9DA7-42C2-95C1-A5C21827A152}" type="presOf" srcId="{A19DC388-9C4E-480E-9E85-0C5DB9D44917}" destId="{498A16BB-E3DA-4066-BC6F-56617BE620D9}" srcOrd="0" destOrd="2" presId="urn:microsoft.com/office/officeart/2005/8/layout/hList2"/>
    <dgm:cxn modelId="{8BCEC21E-0AC5-40B4-AB0A-4622E1A1B6AD}" srcId="{6F461BD2-E406-4C92-9780-1F1AF6F5EEA0}" destId="{7560FE7B-4EB6-44EF-9A33-C6FF2B50D4B4}" srcOrd="3" destOrd="0" parTransId="{D297C750-7469-4B42-85F7-41CF6302F750}" sibTransId="{40AFFB51-FC9B-4B6D-866B-D16B85BCC295}"/>
    <dgm:cxn modelId="{95733720-B8F8-4B0F-9D5B-2FA8714F19DB}" type="presOf" srcId="{6D9DE8C8-F7C8-4A3C-8DBF-02A777BEE89C}" destId="{FCC7D786-D973-43ED-A2DA-1706B941ACA7}" srcOrd="0" destOrd="1" presId="urn:microsoft.com/office/officeart/2005/8/layout/hList2"/>
    <dgm:cxn modelId="{39A75120-75C0-4E20-9D7A-4FD848943B2C}" type="presOf" srcId="{58D3BE24-6C38-4916-9B19-F97BB1616461}" destId="{D952ED59-6602-4F0F-B5F0-BE7C663A5538}" srcOrd="0" destOrd="2" presId="urn:microsoft.com/office/officeart/2005/8/layout/hList2"/>
    <dgm:cxn modelId="{E8F6A530-B349-4269-A2DA-6A086149DAEC}" srcId="{6F461BD2-E406-4C92-9780-1F1AF6F5EEA0}" destId="{17B759D4-47A3-469E-8631-73FBB8FB1C06}" srcOrd="4" destOrd="0" parTransId="{A2781B98-3C8B-4C0C-941B-3C3CECA6D5B8}" sibTransId="{F2BB57C6-EDAC-46F6-9471-9A26EEE82930}"/>
    <dgm:cxn modelId="{A42F1333-54F1-411D-9E22-B2A866E9B552}" srcId="{17B759D4-47A3-469E-8631-73FBB8FB1C06}" destId="{E0628703-72E2-4A10-BA67-448F10058328}" srcOrd="0" destOrd="0" parTransId="{9068F95C-0764-4B79-A843-09DE9859AEDE}" sibTransId="{42D34096-4E27-44A1-9444-990F1EE543C9}"/>
    <dgm:cxn modelId="{B57B4836-FDF4-41A0-8EC0-1771C4C58386}" type="presOf" srcId="{22AE87CC-F49A-4C63-8AAC-0749C8BA985C}" destId="{D952ED59-6602-4F0F-B5F0-BE7C663A5538}" srcOrd="0" destOrd="1" presId="urn:microsoft.com/office/officeart/2005/8/layout/hList2"/>
    <dgm:cxn modelId="{FC01E339-DC2E-44BA-BEED-5D434CAEB27C}" srcId="{68117B60-8F9A-4795-9439-49CF2C6F38AB}" destId="{6D9DE8C8-F7C8-4A3C-8DBF-02A777BEE89C}" srcOrd="1" destOrd="0" parTransId="{6234FCF9-6630-448B-ACEC-E2E0F0482AD8}" sibTransId="{A99204D1-08A6-4F81-9083-BC9373D281EE}"/>
    <dgm:cxn modelId="{08BE513D-A99B-4D85-B5FC-934F21B06BAA}" srcId="{7B6EC902-3DE4-43E6-AF2A-AB6FC71CB247}" destId="{91F56EED-D2DA-4459-9567-C7A0D43418FF}" srcOrd="2" destOrd="0" parTransId="{38CF1425-693E-46EB-8707-4A62D787CE14}" sibTransId="{552DBC85-9398-41EE-A2D4-4CB22A3F68B7}"/>
    <dgm:cxn modelId="{B2F8C765-C5E0-4352-8186-29A6F71CE02B}" srcId="{17B759D4-47A3-469E-8631-73FBB8FB1C06}" destId="{A081C300-64B3-4D50-BCEC-3A8188290A3A}" srcOrd="1" destOrd="0" parTransId="{3BBFB263-80FC-4F7E-B6D3-A3C41EBEF57D}" sibTransId="{EF9366FC-3C17-4955-BB4B-C5FFCE959FF2}"/>
    <dgm:cxn modelId="{5484624A-9DC3-4164-871E-F3C8B5C806B4}" srcId="{ED3F5A25-0869-4394-8F31-BA3972D8E1C3}" destId="{58D3BE24-6C38-4916-9B19-F97BB1616461}" srcOrd="2" destOrd="0" parTransId="{6BD68B43-9554-464D-9608-B6BC92665D02}" sibTransId="{F1E3E362-CC40-4174-8B16-2156305C9209}"/>
    <dgm:cxn modelId="{877FD96A-87BE-4F77-B909-65F14333A42A}" srcId="{7560FE7B-4EB6-44EF-9A33-C6FF2B50D4B4}" destId="{C76DC463-5E55-4299-99D3-59EB214AEB6D}" srcOrd="2" destOrd="0" parTransId="{97AE6F1C-B930-4D6F-8C8D-0B2F70D8C114}" sibTransId="{BA12FBB0-E8D7-4763-BD9E-877AE120E644}"/>
    <dgm:cxn modelId="{B800BB53-0D26-4275-A2E9-5A499033A663}" srcId="{7B6EC902-3DE4-43E6-AF2A-AB6FC71CB247}" destId="{8E033265-2918-4587-BB61-24B91432F163}" srcOrd="0" destOrd="0" parTransId="{08950526-AD77-4025-ABA7-3BC2FF3E598D}" sibTransId="{AAE13ADE-5A50-406A-9BB6-23E0B471E34B}"/>
    <dgm:cxn modelId="{531B1C54-A0E0-4C2F-B2F8-078787428156}" type="presOf" srcId="{91F56EED-D2DA-4459-9567-C7A0D43418FF}" destId="{9DC684C5-FFFF-497F-B532-324C4554A974}" srcOrd="0" destOrd="2" presId="urn:microsoft.com/office/officeart/2005/8/layout/hList2"/>
    <dgm:cxn modelId="{B3B80E80-B681-4A48-910E-6C97F54986DC}" type="presOf" srcId="{8E033265-2918-4587-BB61-24B91432F163}" destId="{9DC684C5-FFFF-497F-B532-324C4554A974}" srcOrd="0" destOrd="0" presId="urn:microsoft.com/office/officeart/2005/8/layout/hList2"/>
    <dgm:cxn modelId="{E07F3281-0E83-4AF2-9A43-0A779560753F}" srcId="{6F461BD2-E406-4C92-9780-1F1AF6F5EEA0}" destId="{ED3F5A25-0869-4394-8F31-BA3972D8E1C3}" srcOrd="1" destOrd="0" parTransId="{65266823-0A9A-4A62-AAD2-A0D4C2600D25}" sibTransId="{9D6C4262-1E47-4383-80E7-C00286D967F6}"/>
    <dgm:cxn modelId="{15C2B686-E040-41CF-BC80-2E51065044CB}" type="presOf" srcId="{A16221F5-E0DC-4499-AE90-E008460902BA}" destId="{498A16BB-E3DA-4066-BC6F-56617BE620D9}" srcOrd="0" destOrd="0" presId="urn:microsoft.com/office/officeart/2005/8/layout/hList2"/>
    <dgm:cxn modelId="{E7EB0E89-E438-4D60-9BE5-996837FE6569}" srcId="{6F461BD2-E406-4C92-9780-1F1AF6F5EEA0}" destId="{68117B60-8F9A-4795-9439-49CF2C6F38AB}" srcOrd="0" destOrd="0" parTransId="{A6440D7E-E2F1-4FDD-9B08-85CBF10DD3F1}" sibTransId="{E51A3160-503A-443B-9AEB-EF1F0FA45332}"/>
    <dgm:cxn modelId="{3D3AB989-0E2F-45C1-8F6C-7D79D9FEB349}" srcId="{ED3F5A25-0869-4394-8F31-BA3972D8E1C3}" destId="{22AE87CC-F49A-4C63-8AAC-0749C8BA985C}" srcOrd="1" destOrd="0" parTransId="{0D6436C3-544E-44BA-BE55-C522F2AC23CE}" sibTransId="{CF0C659C-4A7A-483E-B404-D407E1848EDA}"/>
    <dgm:cxn modelId="{C4D4CE94-6847-434A-9FE3-578D27D9E6E7}" srcId="{7560FE7B-4EB6-44EF-9A33-C6FF2B50D4B4}" destId="{F8071F76-7B4A-4718-B801-5EF029F65791}" srcOrd="0" destOrd="0" parTransId="{476EE8F8-ABD8-400D-90BF-F102DFB89A0F}" sibTransId="{3198F319-1CAE-4F78-9513-49D01DD67BA1}"/>
    <dgm:cxn modelId="{F3FA4E9A-39F7-4267-923A-8B517E0FC448}" type="presOf" srcId="{6F461BD2-E406-4C92-9780-1F1AF6F5EEA0}" destId="{364B9D79-2FB5-4A91-B170-08003E2AD1DF}" srcOrd="0" destOrd="0" presId="urn:microsoft.com/office/officeart/2005/8/layout/hList2"/>
    <dgm:cxn modelId="{A97F49A7-FB22-4F1B-ADDB-F0CFF055F109}" srcId="{6F461BD2-E406-4C92-9780-1F1AF6F5EEA0}" destId="{7B6EC902-3DE4-43E6-AF2A-AB6FC71CB247}" srcOrd="5" destOrd="0" parTransId="{E61E81BC-9E7C-4A6C-AC24-CC057E72CBF4}" sibTransId="{D19A062A-E163-4795-A84B-F66D640B36C5}"/>
    <dgm:cxn modelId="{891E62AE-ED1C-4440-9FFB-AFE9342EE35E}" type="presOf" srcId="{A081C300-64B3-4D50-BCEC-3A8188290A3A}" destId="{20D76510-4067-4BDE-A79E-36D0CA43BCAE}" srcOrd="0" destOrd="1" presId="urn:microsoft.com/office/officeart/2005/8/layout/hList2"/>
    <dgm:cxn modelId="{814D80B7-D6FB-498A-9EEB-2AF40437263A}" srcId="{1F1BC9D9-1C6E-41EE-BC2D-DA88A5F29BF7}" destId="{A16221F5-E0DC-4499-AE90-E008460902BA}" srcOrd="0" destOrd="0" parTransId="{4222ADE7-2689-41A3-B560-48E641019741}" sibTransId="{AB335755-46C0-43CF-9A9A-48C12E17B452}"/>
    <dgm:cxn modelId="{3F93D6C2-CD83-446F-9A0D-81A642981034}" type="presOf" srcId="{68117B60-8F9A-4795-9439-49CF2C6F38AB}" destId="{FA1EA0B8-D2DC-4003-8DA2-6A8AEF9FB7C0}" srcOrd="0" destOrd="0" presId="urn:microsoft.com/office/officeart/2005/8/layout/hList2"/>
    <dgm:cxn modelId="{E2A0B9C5-04A2-4364-9EBD-8B42A96D0A69}" srcId="{1F1BC9D9-1C6E-41EE-BC2D-DA88A5F29BF7}" destId="{F78AC8B7-7D74-46CA-A9A5-94A6B21993C7}" srcOrd="1" destOrd="0" parTransId="{C533CC7F-4C29-49E7-AF19-5BD156FEEE57}" sibTransId="{95B25C5D-DB3C-48DE-AC8B-53AD07EB839A}"/>
    <dgm:cxn modelId="{1278E8C6-CEAC-4FAC-86DA-CC6378FEDD41}" srcId="{1F1BC9D9-1C6E-41EE-BC2D-DA88A5F29BF7}" destId="{A19DC388-9C4E-480E-9E85-0C5DB9D44917}" srcOrd="2" destOrd="0" parTransId="{A546B76E-AFA8-488F-A0C1-5F46E25A3C29}" sibTransId="{F681B267-6583-4536-8DB3-2C1736CA68B8}"/>
    <dgm:cxn modelId="{24FC36CA-0297-4B63-A7D5-E1B6459527A0}" type="presOf" srcId="{F8071F76-7B4A-4718-B801-5EF029F65791}" destId="{15946B3A-2607-4AED-BD7D-729B4CD65716}" srcOrd="0" destOrd="0" presId="urn:microsoft.com/office/officeart/2005/8/layout/hList2"/>
    <dgm:cxn modelId="{AA8BABCC-C1B8-47D1-9A3D-A1DB71F099D7}" srcId="{7560FE7B-4EB6-44EF-9A33-C6FF2B50D4B4}" destId="{DFA9569F-61C9-4756-AC7D-D5AA4A6CA24F}" srcOrd="1" destOrd="0" parTransId="{FD2B4765-913E-4146-8BB5-8CA648292C9D}" sibTransId="{3ECE522E-ACB0-4095-BD4E-439AF7868641}"/>
    <dgm:cxn modelId="{7AB257CD-29DE-48D9-A829-BFDE6DE981A4}" type="presOf" srcId="{E17C80D1-51ED-429C-BB9B-91B3A9495EAB}" destId="{9DC684C5-FFFF-497F-B532-324C4554A974}" srcOrd="0" destOrd="1" presId="urn:microsoft.com/office/officeart/2005/8/layout/hList2"/>
    <dgm:cxn modelId="{1315EFD0-1FC1-4D20-8FA6-47683D7A9178}" type="presOf" srcId="{9F58D007-3783-4C85-B5CB-71927472C0B8}" destId="{FCC7D786-D973-43ED-A2DA-1706B941ACA7}" srcOrd="0" destOrd="0" presId="urn:microsoft.com/office/officeart/2005/8/layout/hList2"/>
    <dgm:cxn modelId="{A51662D7-7FA6-4CF8-9BA4-211603FC2EEA}" type="presOf" srcId="{C76DC463-5E55-4299-99D3-59EB214AEB6D}" destId="{15946B3A-2607-4AED-BD7D-729B4CD65716}" srcOrd="0" destOrd="2" presId="urn:microsoft.com/office/officeart/2005/8/layout/hList2"/>
    <dgm:cxn modelId="{FE2C22D8-833E-491C-A7B2-569A36B6722E}" type="presOf" srcId="{1F1BC9D9-1C6E-41EE-BC2D-DA88A5F29BF7}" destId="{4612E2C1-7B4D-4017-B6CD-67B59C821B8B}" srcOrd="0" destOrd="0" presId="urn:microsoft.com/office/officeart/2005/8/layout/hList2"/>
    <dgm:cxn modelId="{2201E6D9-3069-4D82-A853-32C816A75F5C}" type="presOf" srcId="{DFA9569F-61C9-4756-AC7D-D5AA4A6CA24F}" destId="{15946B3A-2607-4AED-BD7D-729B4CD65716}" srcOrd="0" destOrd="1" presId="urn:microsoft.com/office/officeart/2005/8/layout/hList2"/>
    <dgm:cxn modelId="{9E4421E7-F6D1-4D9B-BA42-AF08FF0F0FA7}" srcId="{7B6EC902-3DE4-43E6-AF2A-AB6FC71CB247}" destId="{E17C80D1-51ED-429C-BB9B-91B3A9495EAB}" srcOrd="1" destOrd="0" parTransId="{24F2E2A8-8CFB-45B5-B35D-79D7D784AFB0}" sibTransId="{767A3F16-B88A-4167-84C2-2514A8165179}"/>
    <dgm:cxn modelId="{40B971F6-D0D6-4399-8E5A-3151C21DB7AA}" type="presOf" srcId="{AF97D046-5342-4C89-80C9-A125F762B30C}" destId="{D952ED59-6602-4F0F-B5F0-BE7C663A5538}" srcOrd="0" destOrd="0" presId="urn:microsoft.com/office/officeart/2005/8/layout/hList2"/>
    <dgm:cxn modelId="{541104F7-16D0-422D-BC1D-47486A53E2EE}" type="presOf" srcId="{ED3F5A25-0869-4394-8F31-BA3972D8E1C3}" destId="{B9543EB7-5903-4FBC-A83A-855C96926873}" srcOrd="0" destOrd="0" presId="urn:microsoft.com/office/officeart/2005/8/layout/hList2"/>
    <dgm:cxn modelId="{D53EEAF9-D572-475B-BAB9-D8B5089A7E9E}" type="presOf" srcId="{17B759D4-47A3-469E-8631-73FBB8FB1C06}" destId="{B67DEB02-D62C-48E3-93A1-DD6C19CFBF3A}" srcOrd="0" destOrd="0" presId="urn:microsoft.com/office/officeart/2005/8/layout/hList2"/>
    <dgm:cxn modelId="{98D038FB-225F-488B-8567-B62744396BB8}" srcId="{6F461BD2-E406-4C92-9780-1F1AF6F5EEA0}" destId="{1F1BC9D9-1C6E-41EE-BC2D-DA88A5F29BF7}" srcOrd="2" destOrd="0" parTransId="{A0F6AA67-4573-48F9-94FD-B126687D08D2}" sibTransId="{53307987-D891-4ED3-8C4E-8BC7FB290912}"/>
    <dgm:cxn modelId="{FF7DF4FB-6138-4FEB-899C-25FF693C1EC9}" type="presOf" srcId="{F78AC8B7-7D74-46CA-A9A5-94A6B21993C7}" destId="{498A16BB-E3DA-4066-BC6F-56617BE620D9}" srcOrd="0" destOrd="1" presId="urn:microsoft.com/office/officeart/2005/8/layout/hList2"/>
    <dgm:cxn modelId="{1007D2FC-13CD-49E9-97FB-7F82942F18FF}" type="presOf" srcId="{7B6EC902-3DE4-43E6-AF2A-AB6FC71CB247}" destId="{B4EAAA6D-F4DB-4D7A-AB43-A31480734960}" srcOrd="0" destOrd="0" presId="urn:microsoft.com/office/officeart/2005/8/layout/hList2"/>
    <dgm:cxn modelId="{F9727AFD-C86D-45E5-BD41-F7C8176FE0A8}" srcId="{ED3F5A25-0869-4394-8F31-BA3972D8E1C3}" destId="{61CC26F0-2EC5-44FD-83DD-8523A742E6E2}" srcOrd="3" destOrd="0" parTransId="{10303A42-B1EA-4410-A8C8-AC5CA10A8C12}" sibTransId="{4D5EB629-D67A-47BE-9003-66439A969222}"/>
    <dgm:cxn modelId="{B2EDE668-B444-48FF-82F8-E0E20CBF3F6F}" type="presParOf" srcId="{364B9D79-2FB5-4A91-B170-08003E2AD1DF}" destId="{74E3BF18-ED28-4ECC-95CA-4AF82CEBD100}" srcOrd="0" destOrd="0" presId="urn:microsoft.com/office/officeart/2005/8/layout/hList2"/>
    <dgm:cxn modelId="{A5D0C9D7-1AAE-4A78-A313-76F60E0A4F1A}" type="presParOf" srcId="{74E3BF18-ED28-4ECC-95CA-4AF82CEBD100}" destId="{410984EC-802A-4572-930D-2CAFA2B0A596}" srcOrd="0" destOrd="0" presId="urn:microsoft.com/office/officeart/2005/8/layout/hList2"/>
    <dgm:cxn modelId="{4525C9A3-F3FC-49B8-BF73-68BF117AEBD4}" type="presParOf" srcId="{74E3BF18-ED28-4ECC-95CA-4AF82CEBD100}" destId="{FCC7D786-D973-43ED-A2DA-1706B941ACA7}" srcOrd="1" destOrd="0" presId="urn:microsoft.com/office/officeart/2005/8/layout/hList2"/>
    <dgm:cxn modelId="{EC9D2155-9EB3-4BC4-AF44-413E306BAF30}" type="presParOf" srcId="{74E3BF18-ED28-4ECC-95CA-4AF82CEBD100}" destId="{FA1EA0B8-D2DC-4003-8DA2-6A8AEF9FB7C0}" srcOrd="2" destOrd="0" presId="urn:microsoft.com/office/officeart/2005/8/layout/hList2"/>
    <dgm:cxn modelId="{2E11DC01-923E-4937-8F5D-6246106E7BF5}" type="presParOf" srcId="{364B9D79-2FB5-4A91-B170-08003E2AD1DF}" destId="{63AFD55A-6D64-4EEB-9FEC-AC437CDD2C94}" srcOrd="1" destOrd="0" presId="urn:microsoft.com/office/officeart/2005/8/layout/hList2"/>
    <dgm:cxn modelId="{7883B59B-451F-45C9-B406-045A1B957CF3}" type="presParOf" srcId="{364B9D79-2FB5-4A91-B170-08003E2AD1DF}" destId="{A5BAE546-33FE-4B9E-AE5F-C1DEAC149A48}" srcOrd="2" destOrd="0" presId="urn:microsoft.com/office/officeart/2005/8/layout/hList2"/>
    <dgm:cxn modelId="{E6BBD3FD-30E8-4A8D-A62A-87AC3AA94FB2}" type="presParOf" srcId="{A5BAE546-33FE-4B9E-AE5F-C1DEAC149A48}" destId="{F8928B4B-5ABE-4B11-824A-C332A4456249}" srcOrd="0" destOrd="0" presId="urn:microsoft.com/office/officeart/2005/8/layout/hList2"/>
    <dgm:cxn modelId="{03DE3FF3-FA01-48A7-98CB-C17214E087D8}" type="presParOf" srcId="{A5BAE546-33FE-4B9E-AE5F-C1DEAC149A48}" destId="{D952ED59-6602-4F0F-B5F0-BE7C663A5538}" srcOrd="1" destOrd="0" presId="urn:microsoft.com/office/officeart/2005/8/layout/hList2"/>
    <dgm:cxn modelId="{17CD334B-F998-4FFF-916F-F4A9F9FF1BBB}" type="presParOf" srcId="{A5BAE546-33FE-4B9E-AE5F-C1DEAC149A48}" destId="{B9543EB7-5903-4FBC-A83A-855C96926873}" srcOrd="2" destOrd="0" presId="urn:microsoft.com/office/officeart/2005/8/layout/hList2"/>
    <dgm:cxn modelId="{D9D6E7A4-9763-4A28-9F38-30853F197472}" type="presParOf" srcId="{364B9D79-2FB5-4A91-B170-08003E2AD1DF}" destId="{A2B9C684-EE15-4233-8E69-850C2D9B1AD7}" srcOrd="3" destOrd="0" presId="urn:microsoft.com/office/officeart/2005/8/layout/hList2"/>
    <dgm:cxn modelId="{7ED03B9B-BBD3-4796-A615-9EDC16EED5CE}" type="presParOf" srcId="{364B9D79-2FB5-4A91-B170-08003E2AD1DF}" destId="{D60ABB51-4E79-423C-B3AA-AD3AAD303EA1}" srcOrd="4" destOrd="0" presId="urn:microsoft.com/office/officeart/2005/8/layout/hList2"/>
    <dgm:cxn modelId="{ABB78428-D1F7-47B6-BE66-D41917A791E9}" type="presParOf" srcId="{D60ABB51-4E79-423C-B3AA-AD3AAD303EA1}" destId="{D750EC3E-E591-4ABE-ACBF-36071971203D}" srcOrd="0" destOrd="0" presId="urn:microsoft.com/office/officeart/2005/8/layout/hList2"/>
    <dgm:cxn modelId="{FE3B53C9-F6E0-400D-A0A6-568A478D5D47}" type="presParOf" srcId="{D60ABB51-4E79-423C-B3AA-AD3AAD303EA1}" destId="{498A16BB-E3DA-4066-BC6F-56617BE620D9}" srcOrd="1" destOrd="0" presId="urn:microsoft.com/office/officeart/2005/8/layout/hList2"/>
    <dgm:cxn modelId="{1383A2AC-E273-4B0E-874F-3A8D1F01C14D}" type="presParOf" srcId="{D60ABB51-4E79-423C-B3AA-AD3AAD303EA1}" destId="{4612E2C1-7B4D-4017-B6CD-67B59C821B8B}" srcOrd="2" destOrd="0" presId="urn:microsoft.com/office/officeart/2005/8/layout/hList2"/>
    <dgm:cxn modelId="{5A6EED15-7B45-4F33-AFFA-C6FAD2103008}" type="presParOf" srcId="{364B9D79-2FB5-4A91-B170-08003E2AD1DF}" destId="{E96CF52C-C3E2-4954-BAA1-B123BAE6D6A6}" srcOrd="5" destOrd="0" presId="urn:microsoft.com/office/officeart/2005/8/layout/hList2"/>
    <dgm:cxn modelId="{F802C89D-3BA1-43B0-BD08-E3DA0A92F379}" type="presParOf" srcId="{364B9D79-2FB5-4A91-B170-08003E2AD1DF}" destId="{8FBD58BA-07B5-453E-8315-598918CF35BF}" srcOrd="6" destOrd="0" presId="urn:microsoft.com/office/officeart/2005/8/layout/hList2"/>
    <dgm:cxn modelId="{40BFEE48-F46F-4E49-BF69-AC47E5A8D462}" type="presParOf" srcId="{8FBD58BA-07B5-453E-8315-598918CF35BF}" destId="{835BE859-B4B0-48AC-A198-465612AD9CB0}" srcOrd="0" destOrd="0" presId="urn:microsoft.com/office/officeart/2005/8/layout/hList2"/>
    <dgm:cxn modelId="{91037DE4-6173-4BB7-9C80-125B93954F53}" type="presParOf" srcId="{8FBD58BA-07B5-453E-8315-598918CF35BF}" destId="{15946B3A-2607-4AED-BD7D-729B4CD65716}" srcOrd="1" destOrd="0" presId="urn:microsoft.com/office/officeart/2005/8/layout/hList2"/>
    <dgm:cxn modelId="{45B7B168-6441-4D6F-A726-E357F5634B36}" type="presParOf" srcId="{8FBD58BA-07B5-453E-8315-598918CF35BF}" destId="{772D96FF-F091-49C0-AD31-EA9CC0E34A65}" srcOrd="2" destOrd="0" presId="urn:microsoft.com/office/officeart/2005/8/layout/hList2"/>
    <dgm:cxn modelId="{DAD4588C-F055-44B8-A12A-ADCAA07A603D}" type="presParOf" srcId="{364B9D79-2FB5-4A91-B170-08003E2AD1DF}" destId="{D1C5C377-770D-4123-AC36-03ACB8E2FE41}" srcOrd="7" destOrd="0" presId="urn:microsoft.com/office/officeart/2005/8/layout/hList2"/>
    <dgm:cxn modelId="{E795AF98-5E72-43B9-B9EC-2A47A78FC411}" type="presParOf" srcId="{364B9D79-2FB5-4A91-B170-08003E2AD1DF}" destId="{B4CE7045-D467-4A92-9A5D-D4408C6DACC1}" srcOrd="8" destOrd="0" presId="urn:microsoft.com/office/officeart/2005/8/layout/hList2"/>
    <dgm:cxn modelId="{8BFFD61A-2128-4379-8A83-232459918CD8}" type="presParOf" srcId="{B4CE7045-D467-4A92-9A5D-D4408C6DACC1}" destId="{F9689BBF-DA5F-4474-BE61-F5BE4F9E8C3C}" srcOrd="0" destOrd="0" presId="urn:microsoft.com/office/officeart/2005/8/layout/hList2"/>
    <dgm:cxn modelId="{0BD8BB5E-8D72-4DD4-A92D-BF399E6469D7}" type="presParOf" srcId="{B4CE7045-D467-4A92-9A5D-D4408C6DACC1}" destId="{20D76510-4067-4BDE-A79E-36D0CA43BCAE}" srcOrd="1" destOrd="0" presId="urn:microsoft.com/office/officeart/2005/8/layout/hList2"/>
    <dgm:cxn modelId="{3DE4F781-8D12-47DA-80BA-0C75758CAD52}" type="presParOf" srcId="{B4CE7045-D467-4A92-9A5D-D4408C6DACC1}" destId="{B67DEB02-D62C-48E3-93A1-DD6C19CFBF3A}" srcOrd="2" destOrd="0" presId="urn:microsoft.com/office/officeart/2005/8/layout/hList2"/>
    <dgm:cxn modelId="{DC596C76-AFEE-4E6E-8045-536D7F74BCAB}" type="presParOf" srcId="{364B9D79-2FB5-4A91-B170-08003E2AD1DF}" destId="{ADFE67B4-1A60-4794-BD1A-F3E13F29D528}" srcOrd="9" destOrd="0" presId="urn:microsoft.com/office/officeart/2005/8/layout/hList2"/>
    <dgm:cxn modelId="{4407CF81-0621-4F05-8725-A4CD6AFE7695}" type="presParOf" srcId="{364B9D79-2FB5-4A91-B170-08003E2AD1DF}" destId="{E86D0700-5F87-4EF6-8C29-5C94316B4D42}" srcOrd="10" destOrd="0" presId="urn:microsoft.com/office/officeart/2005/8/layout/hList2"/>
    <dgm:cxn modelId="{D3BE827B-6100-4AB2-BB66-41BF49C4A5FE}" type="presParOf" srcId="{E86D0700-5F87-4EF6-8C29-5C94316B4D42}" destId="{6CCEAC42-0DB9-4E77-B5EC-078B13D223E4}" srcOrd="0" destOrd="0" presId="urn:microsoft.com/office/officeart/2005/8/layout/hList2"/>
    <dgm:cxn modelId="{EE01BE81-9869-49FD-89B1-3D73ABB78444}" type="presParOf" srcId="{E86D0700-5F87-4EF6-8C29-5C94316B4D42}" destId="{9DC684C5-FFFF-497F-B532-324C4554A974}" srcOrd="1" destOrd="0" presId="urn:microsoft.com/office/officeart/2005/8/layout/hList2"/>
    <dgm:cxn modelId="{90F5AFD1-DDE2-4AF2-A53B-276F07664001}" type="presParOf" srcId="{E86D0700-5F87-4EF6-8C29-5C94316B4D42}" destId="{B4EAAA6D-F4DB-4D7A-AB43-A31480734960}" srcOrd="2" destOrd="0" presId="urn:microsoft.com/office/officeart/2005/8/layout/hList2"/>
  </dgm:cxnLst>
  <dgm:bg/>
  <dgm:whole>
    <a:ln w="1270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3D313-EF1C-4C51-A0D8-33161BF29D0B}">
      <dsp:nvSpPr>
        <dsp:cNvPr id="0" name=""/>
        <dsp:cNvSpPr/>
      </dsp:nvSpPr>
      <dsp:spPr>
        <a:xfrm>
          <a:off x="7905467" y="2718448"/>
          <a:ext cx="6191610" cy="716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192"/>
              </a:lnTo>
              <a:lnTo>
                <a:pt x="6191610" y="358192"/>
              </a:lnTo>
              <a:lnTo>
                <a:pt x="6191610" y="71638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74D5E-E095-4C75-B383-90ECBAA478AB}">
      <dsp:nvSpPr>
        <dsp:cNvPr id="0" name=""/>
        <dsp:cNvSpPr/>
      </dsp:nvSpPr>
      <dsp:spPr>
        <a:xfrm>
          <a:off x="7905467" y="2718448"/>
          <a:ext cx="2063870" cy="716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192"/>
              </a:lnTo>
              <a:lnTo>
                <a:pt x="2063870" y="358192"/>
              </a:lnTo>
              <a:lnTo>
                <a:pt x="2063870" y="71638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19C582-7B83-4DD0-9ADE-CF3C9BD9C30F}">
      <dsp:nvSpPr>
        <dsp:cNvPr id="0" name=""/>
        <dsp:cNvSpPr/>
      </dsp:nvSpPr>
      <dsp:spPr>
        <a:xfrm>
          <a:off x="5841597" y="2718448"/>
          <a:ext cx="2063870" cy="716384"/>
        </a:xfrm>
        <a:custGeom>
          <a:avLst/>
          <a:gdLst/>
          <a:ahLst/>
          <a:cxnLst/>
          <a:rect l="0" t="0" r="0" b="0"/>
          <a:pathLst>
            <a:path>
              <a:moveTo>
                <a:pt x="2063870" y="0"/>
              </a:moveTo>
              <a:lnTo>
                <a:pt x="2063870" y="358192"/>
              </a:lnTo>
              <a:lnTo>
                <a:pt x="0" y="358192"/>
              </a:lnTo>
              <a:lnTo>
                <a:pt x="0" y="71638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48C6C8-68CA-4BD1-AD6C-25AEC97F0141}">
      <dsp:nvSpPr>
        <dsp:cNvPr id="0" name=""/>
        <dsp:cNvSpPr/>
      </dsp:nvSpPr>
      <dsp:spPr>
        <a:xfrm>
          <a:off x="1713856" y="2718448"/>
          <a:ext cx="6191610" cy="716384"/>
        </a:xfrm>
        <a:custGeom>
          <a:avLst/>
          <a:gdLst/>
          <a:ahLst/>
          <a:cxnLst/>
          <a:rect l="0" t="0" r="0" b="0"/>
          <a:pathLst>
            <a:path>
              <a:moveTo>
                <a:pt x="6191610" y="0"/>
              </a:moveTo>
              <a:lnTo>
                <a:pt x="6191610" y="358192"/>
              </a:lnTo>
              <a:lnTo>
                <a:pt x="0" y="358192"/>
              </a:lnTo>
              <a:lnTo>
                <a:pt x="0" y="71638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43C06-927E-489A-A3CF-3EA2D17B9B86}">
      <dsp:nvSpPr>
        <dsp:cNvPr id="0" name=""/>
        <dsp:cNvSpPr/>
      </dsp:nvSpPr>
      <dsp:spPr>
        <a:xfrm>
          <a:off x="3625000" y="1012770"/>
          <a:ext cx="8560934" cy="17056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kern="1200" dirty="0"/>
            <a:t>OP 1 are 4 obiective specifice care pot fi finantate în PR SE 2021-2027 din fonduri FEDR:</a:t>
          </a:r>
          <a:endParaRPr lang="en-GB" sz="2400" kern="1200" dirty="0"/>
        </a:p>
      </dsp:txBody>
      <dsp:txXfrm>
        <a:off x="3625000" y="1012770"/>
        <a:ext cx="8560934" cy="1705677"/>
      </dsp:txXfrm>
    </dsp:sp>
    <dsp:sp modelId="{752AED83-BEC3-480F-A769-B111DB50F7F9}">
      <dsp:nvSpPr>
        <dsp:cNvPr id="0" name=""/>
        <dsp:cNvSpPr/>
      </dsp:nvSpPr>
      <dsp:spPr>
        <a:xfrm>
          <a:off x="8178" y="3434833"/>
          <a:ext cx="3411355" cy="17056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i="1" kern="1200" dirty="0"/>
            <a:t>Obiectiv 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specific (i) Dezvoltarea și creșterea  capacităților de cercetare și inovare și adoptarea tehnologiilor avansate</a:t>
          </a:r>
          <a:endParaRPr lang="en-GB" sz="1800" i="1" kern="1200" dirty="0">
            <a:solidFill>
              <a:prstClr val="white"/>
            </a:solidFill>
            <a:latin typeface="Trebuchet MS"/>
            <a:ea typeface="+mn-ea"/>
            <a:cs typeface="+mn-cs"/>
          </a:endParaRPr>
        </a:p>
      </dsp:txBody>
      <dsp:txXfrm>
        <a:off x="8178" y="3434833"/>
        <a:ext cx="3411355" cy="1705677"/>
      </dsp:txXfrm>
    </dsp:sp>
    <dsp:sp modelId="{E721B1B1-B7BF-4C7A-8C0A-190B2F6D4B98}">
      <dsp:nvSpPr>
        <dsp:cNvPr id="0" name=""/>
        <dsp:cNvSpPr/>
      </dsp:nvSpPr>
      <dsp:spPr>
        <a:xfrm>
          <a:off x="4135919" y="3434833"/>
          <a:ext cx="3411355" cy="17056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i="1" kern="1200" dirty="0"/>
            <a:t>Obiectiv specific (ii) 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Valorificarea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avantajelor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digitalizării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,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în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beneficiul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cetățenilor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, al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companiilor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, al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organizațiilor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de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cercetare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și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al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autorităților</a:t>
          </a:r>
          <a:r>
            <a:rPr lang="en-GB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</a:t>
          </a:r>
          <a:r>
            <a:rPr lang="en-GB" sz="1800" i="1" kern="1200" dirty="0" err="1">
              <a:solidFill>
                <a:prstClr val="white"/>
              </a:solidFill>
              <a:latin typeface="Trebuchet MS"/>
              <a:ea typeface="+mn-ea"/>
              <a:cs typeface="+mn-cs"/>
            </a:rPr>
            <a:t>publice</a:t>
          </a:r>
          <a:endParaRPr lang="en-GB" sz="1800" i="1" kern="1200" dirty="0">
            <a:solidFill>
              <a:prstClr val="white"/>
            </a:solidFill>
            <a:latin typeface="Trebuchet MS"/>
            <a:ea typeface="+mn-ea"/>
            <a:cs typeface="+mn-cs"/>
          </a:endParaRPr>
        </a:p>
      </dsp:txBody>
      <dsp:txXfrm>
        <a:off x="4135919" y="3434833"/>
        <a:ext cx="3411355" cy="1705677"/>
      </dsp:txXfrm>
    </dsp:sp>
    <dsp:sp modelId="{14A9263F-D132-4D6B-BBD8-D136176251AE}">
      <dsp:nvSpPr>
        <dsp:cNvPr id="0" name=""/>
        <dsp:cNvSpPr/>
      </dsp:nvSpPr>
      <dsp:spPr>
        <a:xfrm>
          <a:off x="8263659" y="3434833"/>
          <a:ext cx="3411355" cy="17056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i="1" kern="1200" dirty="0"/>
            <a:t>Obiectiv specific (iii) </a:t>
          </a:r>
          <a:r>
            <a:rPr lang="it-IT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I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ntensificarea</a:t>
          </a:r>
          <a:r>
            <a:rPr lang="it-IT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creșterii 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durabile</a:t>
          </a:r>
          <a:r>
            <a:rPr lang="it-IT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și a competitivității IMM-urilor și crearea de locuri de muncă în 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cadrul </a:t>
          </a:r>
          <a:r>
            <a:rPr lang="it-IT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IMM-uri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lor</a:t>
          </a:r>
          <a:r>
            <a:rPr lang="it-IT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, inclusiv prin investiții productive</a:t>
          </a:r>
          <a:endParaRPr lang="en-GB" sz="1800" i="1" kern="1200" dirty="0">
            <a:solidFill>
              <a:prstClr val="white"/>
            </a:solidFill>
            <a:latin typeface="Trebuchet MS"/>
            <a:ea typeface="+mn-ea"/>
            <a:cs typeface="+mn-cs"/>
          </a:endParaRPr>
        </a:p>
      </dsp:txBody>
      <dsp:txXfrm>
        <a:off x="8263659" y="3434833"/>
        <a:ext cx="3411355" cy="1705677"/>
      </dsp:txXfrm>
    </dsp:sp>
    <dsp:sp modelId="{89A62142-D3C6-4A78-B73C-14F4EE336FA1}">
      <dsp:nvSpPr>
        <dsp:cNvPr id="0" name=""/>
        <dsp:cNvSpPr/>
      </dsp:nvSpPr>
      <dsp:spPr>
        <a:xfrm>
          <a:off x="12391400" y="3434833"/>
          <a:ext cx="3411355" cy="17056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i="1" kern="1200" dirty="0"/>
            <a:t>Obiectiv specific (iv) </a:t>
          </a:r>
          <a:r>
            <a:rPr lang="ro-RO" sz="1800" i="1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Dezvoltarea competențelor pentru specializare inteligentă, tranziție industrială și antreprenoriat</a:t>
          </a:r>
          <a:endParaRPr lang="en-GB" sz="1800" i="1" kern="1200" dirty="0">
            <a:solidFill>
              <a:prstClr val="white"/>
            </a:solidFill>
            <a:latin typeface="Trebuchet MS"/>
            <a:ea typeface="+mn-ea"/>
            <a:cs typeface="+mn-cs"/>
          </a:endParaRPr>
        </a:p>
      </dsp:txBody>
      <dsp:txXfrm>
        <a:off x="12391400" y="3434833"/>
        <a:ext cx="3411355" cy="17056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640B6-1D8B-4271-82B6-716BDB0BE64E}">
      <dsp:nvSpPr>
        <dsp:cNvPr id="0" name=""/>
        <dsp:cNvSpPr/>
      </dsp:nvSpPr>
      <dsp:spPr>
        <a:xfrm>
          <a:off x="4567" y="647765"/>
          <a:ext cx="5564875" cy="222595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/>
            <a:t>Răspunde Obiectivului de Politică 1 - „</a:t>
          </a:r>
          <a:r>
            <a:rPr lang="it-IT" sz="18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O Europă mai competitivă și mai inteligentă, prin promovarea unei transformări economice inovatoare și inteligente și </a:t>
          </a:r>
          <a:r>
            <a:rPr lang="ro-RO" sz="18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a </a:t>
          </a:r>
          <a:r>
            <a:rPr lang="it-IT" sz="18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conectivit</a:t>
          </a:r>
          <a:r>
            <a:rPr lang="ro-RO" sz="18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ății</a:t>
          </a:r>
          <a:r>
            <a:rPr lang="it-IT" sz="18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 TIC regional</a:t>
          </a:r>
          <a:r>
            <a:rPr lang="ro-RO" sz="1800" kern="1200" dirty="0">
              <a:solidFill>
                <a:prstClr val="white"/>
              </a:solidFill>
              <a:latin typeface="Trebuchet MS"/>
              <a:ea typeface="+mn-ea"/>
              <a:cs typeface="+mn-cs"/>
            </a:rPr>
            <a:t>e</a:t>
          </a:r>
          <a:r>
            <a:rPr lang="ro-RO" sz="1800" kern="1200" dirty="0"/>
            <a:t>”</a:t>
          </a:r>
          <a:endParaRPr lang="en-GB" sz="1800" kern="1200" dirty="0"/>
        </a:p>
      </dsp:txBody>
      <dsp:txXfrm>
        <a:off x="1117542" y="647765"/>
        <a:ext cx="3338925" cy="2225950"/>
      </dsp:txXfrm>
    </dsp:sp>
    <dsp:sp modelId="{F833ADFB-8A41-4835-8BC3-1A2EDBF7C954}">
      <dsp:nvSpPr>
        <dsp:cNvPr id="0" name=""/>
        <dsp:cNvSpPr/>
      </dsp:nvSpPr>
      <dsp:spPr>
        <a:xfrm>
          <a:off x="5012955" y="647765"/>
          <a:ext cx="5564875" cy="2225950"/>
        </a:xfrm>
        <a:prstGeom prst="chevr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700" kern="1200" dirty="0"/>
            <a:t>Trebuie să fie corelată cu Strategia Regională de Specializare Inteligentă a Regiunii Sud-Est 2021-2027</a:t>
          </a:r>
          <a:endParaRPr lang="en-GB" sz="2700" kern="1200" dirty="0"/>
        </a:p>
      </dsp:txBody>
      <dsp:txXfrm>
        <a:off x="6125930" y="647765"/>
        <a:ext cx="3338925" cy="2225950"/>
      </dsp:txXfrm>
    </dsp:sp>
    <dsp:sp modelId="{7E4273DA-9C0A-4F5B-8C46-3003BD489695}">
      <dsp:nvSpPr>
        <dsp:cNvPr id="0" name=""/>
        <dsp:cNvSpPr/>
      </dsp:nvSpPr>
      <dsp:spPr>
        <a:xfrm>
          <a:off x="10021343" y="647765"/>
          <a:ext cx="5564875" cy="2225950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700" kern="1200" dirty="0"/>
            <a:t>Alocarea financiara orientativa pentru această prioritate este de aproximativ 360 de mil euro (FEDR+BS)</a:t>
          </a:r>
          <a:endParaRPr lang="en-GB" sz="2700" kern="1200" dirty="0"/>
        </a:p>
      </dsp:txBody>
      <dsp:txXfrm>
        <a:off x="11134318" y="647765"/>
        <a:ext cx="3338925" cy="22259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EA0B8-D2DC-4003-8DA2-6A8AEF9FB7C0}">
      <dsp:nvSpPr>
        <dsp:cNvPr id="0" name=""/>
        <dsp:cNvSpPr/>
      </dsp:nvSpPr>
      <dsp:spPr>
        <a:xfrm rot="16200000">
          <a:off x="-1716328" y="3091016"/>
          <a:ext cx="4293911" cy="207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82949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-1716328" y="3091016"/>
        <a:ext cx="4293911" cy="207438"/>
      </dsp:txXfrm>
    </dsp:sp>
    <dsp:sp modelId="{FCC7D786-D973-43ED-A2DA-1706B941ACA7}">
      <dsp:nvSpPr>
        <dsp:cNvPr id="0" name=""/>
        <dsp:cNvSpPr/>
      </dsp:nvSpPr>
      <dsp:spPr>
        <a:xfrm>
          <a:off x="116490" y="1884212"/>
          <a:ext cx="1839877" cy="272702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rgbClr val="000099"/>
          </a:solidFill>
          <a:prstDash val="solid"/>
        </a:ln>
        <a:effectLst/>
        <a:scene3d>
          <a:camera prst="orthographicFront"/>
          <a:lightRig rig="threePt" dir="t"/>
        </a:scene3d>
        <a:sp3d prstMaterial="dkEdg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82949" rIns="170688" bIns="170688" numCol="1" spcCol="1270" anchor="t" anchorCtr="0">
          <a:noAutofit/>
        </a:bodyPr>
        <a:lstStyle/>
        <a:p>
          <a:pPr marL="0" lvl="1" indent="0" algn="l" defTabSz="900113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1" indent="0" algn="l" defTabSz="900113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Inginerie și transport naval</a:t>
          </a:r>
          <a:endParaRPr lang="en-GB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6490" y="1884212"/>
        <a:ext cx="1839877" cy="2727020"/>
      </dsp:txXfrm>
    </dsp:sp>
    <dsp:sp modelId="{410984EC-802A-4572-930D-2CAFA2B0A596}">
      <dsp:nvSpPr>
        <dsp:cNvPr id="0" name=""/>
        <dsp:cNvSpPr/>
      </dsp:nvSpPr>
      <dsp:spPr>
        <a:xfrm>
          <a:off x="-210775" y="175126"/>
          <a:ext cx="1679095" cy="163615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75000" r="-75000"/>
          </a:stretch>
        </a:blip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43EB7-5903-4FBC-A83A-855C96926873}">
      <dsp:nvSpPr>
        <dsp:cNvPr id="0" name=""/>
        <dsp:cNvSpPr/>
      </dsp:nvSpPr>
      <dsp:spPr>
        <a:xfrm rot="16200000">
          <a:off x="748065" y="3043998"/>
          <a:ext cx="4293911" cy="207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82949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748065" y="3043998"/>
        <a:ext cx="4293911" cy="207438"/>
      </dsp:txXfrm>
    </dsp:sp>
    <dsp:sp modelId="{D952ED59-6602-4F0F-B5F0-BE7C663A5538}">
      <dsp:nvSpPr>
        <dsp:cNvPr id="0" name=""/>
        <dsp:cNvSpPr/>
      </dsp:nvSpPr>
      <dsp:spPr>
        <a:xfrm>
          <a:off x="2588416" y="1714023"/>
          <a:ext cx="1853909" cy="286738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182949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Industria confecțiilor</a:t>
          </a:r>
          <a:endParaRPr lang="en-GB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2588416" y="1714023"/>
        <a:ext cx="1853909" cy="2867388"/>
      </dsp:txXfrm>
    </dsp:sp>
    <dsp:sp modelId="{F8928B4B-5ABE-4B11-824A-C332A4456249}">
      <dsp:nvSpPr>
        <dsp:cNvPr id="0" name=""/>
        <dsp:cNvSpPr/>
      </dsp:nvSpPr>
      <dsp:spPr>
        <a:xfrm>
          <a:off x="2181239" y="163323"/>
          <a:ext cx="1505768" cy="154211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4000" r="-14000"/>
          </a:stretch>
        </a:blip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2E2C1-7B4D-4017-B6CD-67B59C821B8B}">
      <dsp:nvSpPr>
        <dsp:cNvPr id="0" name=""/>
        <dsp:cNvSpPr/>
      </dsp:nvSpPr>
      <dsp:spPr>
        <a:xfrm rot="16200000">
          <a:off x="3219476" y="3032400"/>
          <a:ext cx="4293911" cy="207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82949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3219476" y="3032400"/>
        <a:ext cx="4293911" cy="207438"/>
      </dsp:txXfrm>
    </dsp:sp>
    <dsp:sp modelId="{498A16BB-E3DA-4066-BC6F-56617BE620D9}">
      <dsp:nvSpPr>
        <dsp:cNvPr id="0" name=""/>
        <dsp:cNvSpPr/>
      </dsp:nvSpPr>
      <dsp:spPr>
        <a:xfrm>
          <a:off x="4979310" y="1702425"/>
          <a:ext cx="2014943" cy="286738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rgbClr val="0033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133705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Agro-alimentar și biotehnologii</a:t>
          </a:r>
          <a:endParaRPr lang="en-GB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4979310" y="1702425"/>
        <a:ext cx="2014943" cy="2867388"/>
      </dsp:txXfrm>
    </dsp:sp>
    <dsp:sp modelId="{D750EC3E-E591-4ABE-ACBF-36071971203D}">
      <dsp:nvSpPr>
        <dsp:cNvPr id="0" name=""/>
        <dsp:cNvSpPr/>
      </dsp:nvSpPr>
      <dsp:spPr>
        <a:xfrm>
          <a:off x="4717266" y="163323"/>
          <a:ext cx="1505768" cy="1518919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5000" r="-5000"/>
          </a:stretch>
        </a:blip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D96FF-F091-49C0-AD31-EA9CC0E34A65}">
      <dsp:nvSpPr>
        <dsp:cNvPr id="0" name=""/>
        <dsp:cNvSpPr/>
      </dsp:nvSpPr>
      <dsp:spPr>
        <a:xfrm rot="16200000">
          <a:off x="5771403" y="3043998"/>
          <a:ext cx="4293911" cy="207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82949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5771403" y="3043998"/>
        <a:ext cx="4293911" cy="207438"/>
      </dsp:txXfrm>
    </dsp:sp>
    <dsp:sp modelId="{15946B3A-2607-4AED-BD7D-729B4CD65716}">
      <dsp:nvSpPr>
        <dsp:cNvPr id="0" name=""/>
        <dsp:cNvSpPr/>
      </dsp:nvSpPr>
      <dsp:spPr>
        <a:xfrm>
          <a:off x="7571844" y="1720034"/>
          <a:ext cx="1901057" cy="286738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182949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Acvacultură și pescuit</a:t>
          </a:r>
          <a:endParaRPr lang="en-GB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7571844" y="1720034"/>
        <a:ext cx="1901057" cy="2867388"/>
      </dsp:txXfrm>
    </dsp:sp>
    <dsp:sp modelId="{835BE859-B4B0-48AC-A198-465612AD9CB0}">
      <dsp:nvSpPr>
        <dsp:cNvPr id="0" name=""/>
        <dsp:cNvSpPr/>
      </dsp:nvSpPr>
      <dsp:spPr>
        <a:xfrm>
          <a:off x="7269193" y="163323"/>
          <a:ext cx="1505768" cy="154211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6000" r="-6000"/>
          </a:stretch>
        </a:blip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DEB02-D62C-48E3-93A1-DD6C19CFBF3A}">
      <dsp:nvSpPr>
        <dsp:cNvPr id="0" name=""/>
        <dsp:cNvSpPr/>
      </dsp:nvSpPr>
      <dsp:spPr>
        <a:xfrm rot="16200000">
          <a:off x="8266387" y="3043998"/>
          <a:ext cx="4293911" cy="207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82949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8266387" y="3043998"/>
        <a:ext cx="4293911" cy="207438"/>
      </dsp:txXfrm>
    </dsp:sp>
    <dsp:sp modelId="{20D76510-4067-4BDE-A79E-36D0CA43BCAE}">
      <dsp:nvSpPr>
        <dsp:cNvPr id="0" name=""/>
        <dsp:cNvSpPr/>
      </dsp:nvSpPr>
      <dsp:spPr>
        <a:xfrm>
          <a:off x="9989891" y="1692682"/>
          <a:ext cx="1654996" cy="286738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82949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Turism</a:t>
          </a:r>
          <a:endParaRPr lang="en-GB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989891" y="1692682"/>
        <a:ext cx="1654996" cy="2867388"/>
      </dsp:txXfrm>
    </dsp:sp>
    <dsp:sp modelId="{F9689BBF-DA5F-4474-BE61-F5BE4F9E8C3C}">
      <dsp:nvSpPr>
        <dsp:cNvPr id="0" name=""/>
        <dsp:cNvSpPr/>
      </dsp:nvSpPr>
      <dsp:spPr>
        <a:xfrm>
          <a:off x="9741380" y="148516"/>
          <a:ext cx="1505768" cy="1542115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39000" r="-39000"/>
          </a:stretch>
        </a:blip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AAA6D-F4DB-4D7A-AB43-A31480734960}">
      <dsp:nvSpPr>
        <dsp:cNvPr id="0" name=""/>
        <dsp:cNvSpPr/>
      </dsp:nvSpPr>
      <dsp:spPr>
        <a:xfrm rot="16200000">
          <a:off x="10651971" y="3001574"/>
          <a:ext cx="4293911" cy="207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82949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10651971" y="3001574"/>
        <a:ext cx="4293911" cy="207438"/>
      </dsp:txXfrm>
    </dsp:sp>
    <dsp:sp modelId="{9DC684C5-FFFF-497F-B532-324C4554A974}">
      <dsp:nvSpPr>
        <dsp:cNvPr id="0" name=""/>
        <dsp:cNvSpPr/>
      </dsp:nvSpPr>
      <dsp:spPr>
        <a:xfrm>
          <a:off x="12206742" y="1692682"/>
          <a:ext cx="1953009" cy="286738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rgbClr val="00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182949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Tehnologia informației și comunicării</a:t>
          </a:r>
          <a:endParaRPr lang="en-GB" sz="2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206742" y="1692682"/>
        <a:ext cx="1953009" cy="2867388"/>
      </dsp:txXfrm>
    </dsp:sp>
    <dsp:sp modelId="{6CCEAC42-0DB9-4E77-B5EC-078B13D223E4}">
      <dsp:nvSpPr>
        <dsp:cNvPr id="0" name=""/>
        <dsp:cNvSpPr/>
      </dsp:nvSpPr>
      <dsp:spPr>
        <a:xfrm>
          <a:off x="12136131" y="163323"/>
          <a:ext cx="1505768" cy="1542115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l="-50000" r="-50000"/>
          </a:stretch>
        </a:blip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B07A4-E398-42FF-81E0-871792A9C0B1}" type="datetimeFigureOut">
              <a:rPr lang="ro-RO" smtClean="0"/>
              <a:t>17.05.2023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5A463-0AF5-4912-89A9-10AB079EB14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8793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5A463-0AF5-4912-89A9-10AB079EB14C}" type="slidenum">
              <a:rPr lang="ro-RO" smtClean="0"/>
              <a:t>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5558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5A463-0AF5-4912-89A9-10AB079EB14C}" type="slidenum">
              <a:rPr lang="ro-RO" smtClean="0"/>
              <a:t>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83317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5A463-0AF5-4912-89A9-10AB079EB14C}" type="slidenum">
              <a:rPr lang="ro-RO" smtClean="0"/>
              <a:t>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14420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5A463-0AF5-4912-89A9-10AB079EB14C}" type="slidenum">
              <a:rPr lang="ro-RO" smtClean="0"/>
              <a:t>11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5604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1B2032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320" dirty="0"/>
              <a:t>FACEBOOK.COM/ADRSE.RO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17-May-23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1B425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1B2032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320" dirty="0"/>
              <a:t>FACEBOOK.COM/ADRSE.RO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17-May-23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1B425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1B2032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320" dirty="0"/>
              <a:t>FACEBOOK.COM/ADRSE.RO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17-May-23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1B425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1B2032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320" dirty="0"/>
              <a:t>FACEBOOK.COM/ADRSE.RO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17-May-23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1B2032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320" dirty="0"/>
              <a:t>FACEBOOK.COM/ADRSE.RO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17-May-23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384721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B5281CEB-2F22-4F25-9FE1-7DD0E8DE417F}" type="datetimeFigureOut">
              <a:rPr lang="en-US" smtClean="0"/>
              <a:pPr/>
              <a:t>17-May-23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20583" y="9855482"/>
            <a:ext cx="3980179" cy="3231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/>
          <a:p>
            <a:fld id="{9E43AFF9-5D35-4A26-A284-92B45C32B8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4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2191" y="166797"/>
            <a:ext cx="13863617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1B425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96777" y="1623561"/>
            <a:ext cx="7610475" cy="3108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520583" y="9855482"/>
            <a:ext cx="3980179" cy="350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1B2032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320" dirty="0"/>
              <a:t>FACEBOOK.COM/ADRSE.RO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17-May-23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DRSE.RO/" TargetMode="External"/><Relationship Id="rId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DRSE.RO/" TargetMode="External"/><Relationship Id="rId4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hyperlink" Target="http://WWW.ADRSE.RO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RSE.RO/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6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DRSE.RO/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3.jp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1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11.jpg"/><Relationship Id="rId5" Type="http://schemas.openxmlformats.org/officeDocument/2006/relationships/image" Target="../media/image67.png"/><Relationship Id="rId15" Type="http://schemas.openxmlformats.org/officeDocument/2006/relationships/hyperlink" Target="http://WWW.ADRSE.RO/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hyperlink" Target="http://www.adrse.ro/" TargetMode="Externa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3.jp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9.pn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openxmlformats.org/officeDocument/2006/relationships/image" Target="../media/image18.png"/><Relationship Id="rId9" Type="http://schemas.openxmlformats.org/officeDocument/2006/relationships/image" Target="../media/image24.jpg"/><Relationship Id="rId14" Type="http://schemas.openxmlformats.org/officeDocument/2006/relationships/hyperlink" Target="http://www.adrse.ro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RSE.RO/" TargetMode="External"/><Relationship Id="rId3" Type="http://schemas.openxmlformats.org/officeDocument/2006/relationships/image" Target="../media/image29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RSE.RO/" TargetMode="External"/><Relationship Id="rId3" Type="http://schemas.openxmlformats.org/officeDocument/2006/relationships/image" Target="../media/image33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18.pn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DRSE.RO/" TargetMode="External"/><Relationship Id="rId5" Type="http://schemas.openxmlformats.org/officeDocument/2006/relationships/image" Target="../media/image32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5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DRSE.RO/" TargetMode="Externa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4339" y="2682729"/>
            <a:ext cx="4799321" cy="46528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3435" y="7959017"/>
            <a:ext cx="2562224" cy="14096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8071460"/>
            <a:ext cx="18288000" cy="2216150"/>
            <a:chOff x="0" y="8071460"/>
            <a:chExt cx="18288000" cy="221615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584651"/>
              <a:ext cx="18287999" cy="1619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2578" y="9749243"/>
              <a:ext cx="13430249" cy="5377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83940" y="8280151"/>
              <a:ext cx="2600324" cy="1304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350" y="8071460"/>
              <a:ext cx="2393330" cy="192129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21020" y="4366038"/>
            <a:ext cx="8257540" cy="143510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44"/>
              </a:spcBef>
            </a:pPr>
            <a:r>
              <a:rPr sz="4000" spc="285" dirty="0">
                <a:solidFill>
                  <a:srgbClr val="000000"/>
                </a:solidFill>
                <a:latin typeface="Trebuchet MS"/>
                <a:cs typeface="Trebuchet MS"/>
              </a:rPr>
              <a:t>PROGRAMUL</a:t>
            </a:r>
            <a:r>
              <a:rPr sz="4000" spc="-19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000" spc="80" dirty="0">
                <a:solidFill>
                  <a:srgbClr val="000000"/>
                </a:solidFill>
                <a:latin typeface="Trebuchet MS"/>
                <a:cs typeface="Trebuchet MS"/>
              </a:rPr>
              <a:t>REGIONAL</a:t>
            </a:r>
            <a:r>
              <a:rPr sz="4000" spc="-18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4000" spc="-95" dirty="0">
                <a:solidFill>
                  <a:srgbClr val="000000"/>
                </a:solidFill>
                <a:latin typeface="Trebuchet MS"/>
                <a:cs typeface="Trebuchet MS"/>
              </a:rPr>
              <a:t>SUD-EST</a:t>
            </a:r>
            <a:endParaRPr sz="4000" dirty="0">
              <a:latin typeface="Trebuchet MS"/>
              <a:cs typeface="Trebuchet MS"/>
            </a:endParaRPr>
          </a:p>
          <a:p>
            <a:pPr marL="132080" algn="ctr">
              <a:lnSpc>
                <a:spcPct val="100000"/>
              </a:lnSpc>
              <a:spcBef>
                <a:spcPts val="750"/>
              </a:spcBef>
            </a:pPr>
            <a:r>
              <a:rPr sz="4000" spc="-210" dirty="0">
                <a:solidFill>
                  <a:srgbClr val="000000"/>
                </a:solidFill>
                <a:latin typeface="Trebuchet MS"/>
                <a:cs typeface="Trebuchet MS"/>
              </a:rPr>
              <a:t>2021-2027</a:t>
            </a:r>
            <a:endParaRPr sz="4000" dirty="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785186" y="0"/>
            <a:ext cx="1502812" cy="15430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404299" y="4196297"/>
            <a:ext cx="2161049" cy="236117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242248" cy="154716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93996" y="3687974"/>
            <a:ext cx="1734707" cy="236774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700160" y="0"/>
            <a:ext cx="1628774" cy="16287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95338" y="269685"/>
            <a:ext cx="6095999" cy="142874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535324" y="67550"/>
            <a:ext cx="2781299" cy="202882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4939010" cy="10287000"/>
          </a:xfrm>
          <a:custGeom>
            <a:avLst/>
            <a:gdLst/>
            <a:ahLst/>
            <a:cxnLst/>
            <a:rect l="l" t="t" r="r" b="b"/>
            <a:pathLst>
              <a:path w="14939010" h="10287000">
                <a:moveTo>
                  <a:pt x="0" y="10286999"/>
                </a:moveTo>
                <a:lnTo>
                  <a:pt x="14938970" y="10286999"/>
                </a:lnTo>
                <a:lnTo>
                  <a:pt x="14938970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0204A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8766" y="154"/>
            <a:ext cx="17869535" cy="10287000"/>
            <a:chOff x="418766" y="154"/>
            <a:chExt cx="17869535" cy="10287000"/>
          </a:xfrm>
        </p:grpSpPr>
        <p:sp>
          <p:nvSpPr>
            <p:cNvPr id="4" name="object 4"/>
            <p:cNvSpPr/>
            <p:nvPr/>
          </p:nvSpPr>
          <p:spPr>
            <a:xfrm>
              <a:off x="14938970" y="154"/>
              <a:ext cx="3349625" cy="10287000"/>
            </a:xfrm>
            <a:custGeom>
              <a:avLst/>
              <a:gdLst/>
              <a:ahLst/>
              <a:cxnLst/>
              <a:rect l="l" t="t" r="r" b="b"/>
              <a:pathLst>
                <a:path w="3349625" h="10287000">
                  <a:moveTo>
                    <a:pt x="0" y="10286694"/>
                  </a:moveTo>
                  <a:lnTo>
                    <a:pt x="0" y="0"/>
                  </a:lnTo>
                  <a:lnTo>
                    <a:pt x="3349028" y="0"/>
                  </a:lnTo>
                  <a:lnTo>
                    <a:pt x="3349028" y="10286694"/>
                  </a:lnTo>
                  <a:lnTo>
                    <a:pt x="0" y="10286694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766" y="9659973"/>
              <a:ext cx="17449799" cy="142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55012" y="1330027"/>
              <a:ext cx="5629274" cy="30765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55012" y="5683952"/>
              <a:ext cx="5629274" cy="341947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91221" y="433406"/>
            <a:ext cx="11055350" cy="9017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459"/>
              </a:spcBef>
            </a:pPr>
            <a:r>
              <a:rPr sz="3000" spc="-35" dirty="0">
                <a:solidFill>
                  <a:srgbClr val="FFFFFF"/>
                </a:solidFill>
                <a:latin typeface="Arial"/>
                <a:cs typeface="Arial"/>
              </a:rPr>
              <a:t>PRIORITATEA</a:t>
            </a:r>
            <a:r>
              <a:rPr sz="3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3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5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45" dirty="0">
                <a:solidFill>
                  <a:srgbClr val="FFFFFF"/>
                </a:solidFill>
                <a:latin typeface="Arial"/>
                <a:cs typeface="Arial"/>
              </a:rPr>
              <a:t>REGIUNE</a:t>
            </a:r>
            <a:r>
              <a:rPr sz="3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15" dirty="0">
                <a:solidFill>
                  <a:srgbClr val="FFFFFF"/>
                </a:solidFill>
                <a:latin typeface="Arial"/>
                <a:cs typeface="Arial"/>
              </a:rPr>
              <a:t>COMPETITIVĂ</a:t>
            </a:r>
            <a:r>
              <a:rPr sz="3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FFFFFF"/>
                </a:solidFill>
                <a:latin typeface="Arial"/>
                <a:cs typeface="Arial"/>
              </a:rPr>
              <a:t>PRIN</a:t>
            </a:r>
            <a:r>
              <a:rPr sz="3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35" dirty="0">
                <a:solidFill>
                  <a:srgbClr val="FFFFFF"/>
                </a:solidFill>
                <a:latin typeface="Arial"/>
                <a:cs typeface="Arial"/>
              </a:rPr>
              <a:t>INOVARE, </a:t>
            </a:r>
            <a:r>
              <a:rPr sz="3000" spc="-8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DIGITALIZARE</a:t>
            </a:r>
            <a:r>
              <a:rPr sz="3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30" dirty="0">
                <a:solidFill>
                  <a:srgbClr val="FFFFFF"/>
                </a:solidFill>
                <a:latin typeface="Arial"/>
                <a:cs typeface="Arial"/>
              </a:rPr>
              <a:t>ȘI</a:t>
            </a:r>
            <a:r>
              <a:rPr sz="3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ÎNTREPRINDERI</a:t>
            </a:r>
            <a:r>
              <a:rPr sz="3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FFFFFF"/>
                </a:solidFill>
                <a:latin typeface="Arial"/>
                <a:cs typeface="Arial"/>
              </a:rPr>
              <a:t>DINAMICE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87503" y="9855482"/>
            <a:ext cx="2526030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580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sz="2100" b="1" spc="30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5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2100" b="1" spc="409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sz="2100" b="1" spc="370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65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2100" b="1" spc="385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2100" b="1" spc="30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0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55" dirty="0">
                <a:solidFill>
                  <a:schemeClr val="bg1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endParaRPr sz="2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8520583" y="9855482"/>
            <a:ext cx="3980179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320" dirty="0">
                <a:solidFill>
                  <a:schemeClr val="bg1"/>
                </a:solidFill>
              </a:rPr>
              <a:t>FACEBOOK.COM/ADRSE.RO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91221" y="1683927"/>
            <a:ext cx="12009755" cy="6995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  <a:tabLst>
                <a:tab pos="1386205" algn="l"/>
                <a:tab pos="2664460" algn="l"/>
                <a:tab pos="3611879" algn="l"/>
                <a:tab pos="3958590" algn="l"/>
                <a:tab pos="4501515" algn="l"/>
                <a:tab pos="6492240" algn="l"/>
                <a:tab pos="8279765" algn="l"/>
                <a:tab pos="10130155" algn="l"/>
                <a:tab pos="10578465" algn="l"/>
              </a:tabLst>
            </a:pPr>
            <a:r>
              <a:rPr sz="2100" b="1" spc="35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100" b="1" spc="33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100" b="1" spc="2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100" b="1" spc="3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100" b="1" spc="2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100" b="1" spc="305" dirty="0">
                <a:solidFill>
                  <a:srgbClr val="FFFFFF"/>
                </a:solidFill>
                <a:latin typeface="Calibri"/>
                <a:cs typeface="Calibri"/>
              </a:rPr>
              <a:t>v	</a:t>
            </a:r>
            <a:r>
              <a:rPr sz="2100" b="1" spc="3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100" b="1" spc="3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100" b="1" spc="2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100" b="1" spc="3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100" b="1" spc="18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100" b="1" spc="385" dirty="0">
                <a:solidFill>
                  <a:srgbClr val="FFFFFF"/>
                </a:solidFill>
                <a:latin typeface="Calibri"/>
                <a:cs typeface="Calibri"/>
              </a:rPr>
              <a:t>c	</a:t>
            </a:r>
            <a:r>
              <a:rPr sz="2100" b="1" spc="38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100" b="1" spc="38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100" b="1" spc="409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100" b="1" spc="370" dirty="0">
                <a:solidFill>
                  <a:srgbClr val="FFFFFF"/>
                </a:solidFill>
                <a:latin typeface="Calibri"/>
                <a:cs typeface="Calibri"/>
              </a:rPr>
              <a:t>R	</a:t>
            </a:r>
            <a:r>
              <a:rPr sz="2100" b="1" spc="280" dirty="0">
                <a:solidFill>
                  <a:srgbClr val="FFFFFF"/>
                </a:solidFill>
                <a:latin typeface="Calibri"/>
                <a:cs typeface="Calibri"/>
              </a:rPr>
              <a:t>a	</a:t>
            </a:r>
            <a:r>
              <a:rPr sz="2100" b="1" spc="12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2100" b="1" spc="120" dirty="0">
                <a:solidFill>
                  <a:srgbClr val="FFFFFF"/>
                </a:solidFill>
                <a:latin typeface="Calibri"/>
                <a:cs typeface="Calibri"/>
              </a:rPr>
              <a:t>)	</a:t>
            </a:r>
            <a:r>
              <a:rPr sz="2100" b="1" spc="36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100" b="1" spc="28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100" b="1" spc="2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100" b="1" spc="1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100" b="1" spc="18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100" b="1" spc="3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100" b="1" spc="28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100" b="1" spc="1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100" b="1" spc="2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100" b="1" spc="280" dirty="0">
                <a:solidFill>
                  <a:srgbClr val="FFFFFF"/>
                </a:solidFill>
                <a:latin typeface="Calibri"/>
                <a:cs typeface="Calibri"/>
              </a:rPr>
              <a:t>a	a</a:t>
            </a:r>
            <a:r>
              <a:rPr sz="2100" b="1" spc="3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100" b="1" spc="28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100" b="1" spc="3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100" b="1" spc="2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100" b="1" spc="28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100" b="1" spc="135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2100" b="1" spc="2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100" b="1" spc="2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100" b="1" spc="180" dirty="0">
                <a:solidFill>
                  <a:srgbClr val="FFFFFF"/>
                </a:solidFill>
                <a:latin typeface="Calibri"/>
                <a:cs typeface="Calibri"/>
              </a:rPr>
              <a:t>r	</a:t>
            </a:r>
            <a:r>
              <a:rPr sz="2100" b="1" spc="33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100" b="1" spc="48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100" b="1" spc="2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100" b="1" spc="28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2100" b="1" spc="33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2100" b="1" spc="280" dirty="0">
                <a:solidFill>
                  <a:srgbClr val="FFFFFF"/>
                </a:solidFill>
                <a:latin typeface="Calibri"/>
                <a:cs typeface="Calibri"/>
              </a:rPr>
              <a:t>ă</a:t>
            </a:r>
            <a:r>
              <a:rPr sz="2100" b="1" spc="1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2100" b="1" spc="50" dirty="0">
                <a:solidFill>
                  <a:srgbClr val="FFFFFF"/>
                </a:solidFill>
                <a:latin typeface="Calibri"/>
                <a:cs typeface="Calibri"/>
              </a:rPr>
              <a:t>,	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î</a:t>
            </a:r>
            <a:r>
              <a:rPr sz="2100" b="1" spc="330" dirty="0">
                <a:solidFill>
                  <a:srgbClr val="FFFFFF"/>
                </a:solidFill>
                <a:latin typeface="Calibri"/>
                <a:cs typeface="Calibri"/>
              </a:rPr>
              <a:t>n	b</a:t>
            </a:r>
            <a:r>
              <a:rPr sz="2100" b="1" spc="2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100" b="1" spc="3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100" b="1" spc="2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100" b="1" spc="18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100" b="1" spc="3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100" b="1" spc="3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100" b="1" spc="130" dirty="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sz="2100" b="1" spc="229" dirty="0">
                <a:solidFill>
                  <a:srgbClr val="FFFFFF"/>
                </a:solidFill>
                <a:latin typeface="Calibri"/>
                <a:cs typeface="Calibri"/>
              </a:rPr>
              <a:t>cetățenilor,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10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50" dirty="0">
                <a:solidFill>
                  <a:srgbClr val="FFFFFF"/>
                </a:solidFill>
                <a:latin typeface="Calibri"/>
                <a:cs typeface="Calibri"/>
              </a:rPr>
              <a:t>companiilor,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10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40" dirty="0">
                <a:solidFill>
                  <a:srgbClr val="FFFFFF"/>
                </a:solidFill>
                <a:latin typeface="Calibri"/>
                <a:cs typeface="Calibri"/>
              </a:rPr>
              <a:t>organizațiilor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3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75" dirty="0">
                <a:solidFill>
                  <a:srgbClr val="FFFFFF"/>
                </a:solidFill>
                <a:latin typeface="Calibri"/>
                <a:cs typeface="Calibri"/>
              </a:rPr>
              <a:t>cercetare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25" dirty="0">
                <a:solidFill>
                  <a:srgbClr val="FFFFFF"/>
                </a:solidFill>
                <a:latin typeface="Calibri"/>
                <a:cs typeface="Calibri"/>
              </a:rPr>
              <a:t>și</a:t>
            </a:r>
            <a:r>
              <a:rPr sz="21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10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15" dirty="0">
                <a:solidFill>
                  <a:srgbClr val="FFFFFF"/>
                </a:solidFill>
                <a:latin typeface="Calibri"/>
                <a:cs typeface="Calibri"/>
              </a:rPr>
              <a:t>autorităților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75" dirty="0">
                <a:solidFill>
                  <a:srgbClr val="FFFFFF"/>
                </a:solidFill>
                <a:latin typeface="Calibri"/>
                <a:cs typeface="Calibri"/>
              </a:rPr>
              <a:t>publice</a:t>
            </a:r>
            <a:endParaRPr sz="2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050" dirty="0">
              <a:latin typeface="Calibri"/>
              <a:cs typeface="Calibri"/>
            </a:endParaRPr>
          </a:p>
          <a:p>
            <a:pPr marL="127000" marR="527685">
              <a:lnSpc>
                <a:spcPct val="127600"/>
              </a:lnSpc>
              <a:spcBef>
                <a:spcPts val="5"/>
              </a:spcBef>
            </a:pPr>
            <a:r>
              <a:rPr sz="2400" b="1" spc="-5" dirty="0">
                <a:solidFill>
                  <a:srgbClr val="FFFFFF"/>
                </a:solidFill>
                <a:latin typeface="Tahoma"/>
                <a:cs typeface="Tahoma"/>
              </a:rPr>
              <a:t>Acțiunea </a:t>
            </a:r>
            <a:r>
              <a:rPr sz="2400" b="1" spc="-200" dirty="0">
                <a:solidFill>
                  <a:srgbClr val="FFFFFF"/>
                </a:solidFill>
                <a:latin typeface="Tahoma"/>
                <a:cs typeface="Tahoma"/>
              </a:rPr>
              <a:t>1.4 </a:t>
            </a: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Susținerea </a:t>
            </a:r>
            <a:r>
              <a:rPr sz="2400" b="1" spc="-55" dirty="0">
                <a:solidFill>
                  <a:srgbClr val="FFFFFF"/>
                </a:solidFill>
                <a:latin typeface="Tahoma"/>
                <a:cs typeface="Tahoma"/>
              </a:rPr>
              <a:t>digitalizării 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serviciilor </a:t>
            </a:r>
            <a:r>
              <a:rPr sz="2400" b="1" spc="25" dirty="0">
                <a:solidFill>
                  <a:srgbClr val="FFFFFF"/>
                </a:solidFill>
                <a:latin typeface="Tahoma"/>
                <a:cs typeface="Tahoma"/>
              </a:rPr>
              <a:t>publice </a:t>
            </a:r>
            <a:r>
              <a:rPr sz="2400" b="1" spc="-105" dirty="0">
                <a:solidFill>
                  <a:srgbClr val="FFFFFF"/>
                </a:solidFill>
                <a:latin typeface="Tahoma"/>
                <a:cs typeface="Tahoma"/>
              </a:rPr>
              <a:t>într-un </a:t>
            </a:r>
            <a:r>
              <a:rPr sz="2400" b="1" spc="5" dirty="0">
                <a:solidFill>
                  <a:srgbClr val="FFFFFF"/>
                </a:solidFill>
                <a:latin typeface="Tahoma"/>
                <a:cs typeface="Tahoma"/>
              </a:rPr>
              <a:t>cadru </a:t>
            </a:r>
            <a:r>
              <a:rPr sz="2400" b="1" spc="-45" dirty="0">
                <a:solidFill>
                  <a:srgbClr val="FFFFFF"/>
                </a:solidFill>
                <a:latin typeface="Tahoma"/>
                <a:cs typeface="Tahoma"/>
              </a:rPr>
              <a:t>integrat </a:t>
            </a:r>
            <a:r>
              <a:rPr sz="2400" b="1" spc="-6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sz="24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40" dirty="0">
                <a:solidFill>
                  <a:srgbClr val="FFFFFF"/>
                </a:solidFill>
                <a:latin typeface="Tahoma"/>
                <a:cs typeface="Tahoma"/>
              </a:rPr>
              <a:t>nivel</a:t>
            </a:r>
            <a:r>
              <a:rPr sz="24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local</a:t>
            </a:r>
            <a:r>
              <a:rPr sz="24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15" dirty="0" err="1">
                <a:solidFill>
                  <a:srgbClr val="FFFFFF"/>
                </a:solidFill>
                <a:latin typeface="Tahoma"/>
                <a:cs typeface="Tahoma"/>
              </a:rPr>
              <a:t>și</a:t>
            </a:r>
            <a:r>
              <a:rPr sz="24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Tahoma"/>
                <a:cs typeface="Tahoma"/>
              </a:rPr>
              <a:t>regional</a:t>
            </a:r>
            <a:r>
              <a:rPr lang="ro-RO" sz="2400" b="1" spc="-15" dirty="0">
                <a:solidFill>
                  <a:srgbClr val="FFFFFF"/>
                </a:solidFill>
                <a:latin typeface="Tahoma"/>
                <a:cs typeface="Tahoma"/>
              </a:rPr>
              <a:t> – </a:t>
            </a:r>
            <a:r>
              <a:rPr lang="ro-RO" sz="2400" b="1" spc="204" dirty="0">
                <a:solidFill>
                  <a:schemeClr val="bg1"/>
                </a:solidFill>
                <a:latin typeface="Calibri"/>
                <a:cs typeface="Calibri"/>
              </a:rPr>
              <a:t>29.411.765 euro FEDR+BS</a:t>
            </a:r>
            <a:endParaRPr sz="24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127000" algn="just">
              <a:lnSpc>
                <a:spcPct val="100000"/>
              </a:lnSpc>
              <a:spcBef>
                <a:spcPts val="1540"/>
              </a:spcBef>
            </a:pPr>
            <a:r>
              <a:rPr sz="22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200" spc="17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200" spc="-8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200" spc="-10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200" spc="-17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200" spc="-10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200" spc="-8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200" spc="-60" dirty="0">
                <a:solidFill>
                  <a:srgbClr val="FFFFFF"/>
                </a:solidFill>
                <a:latin typeface="Verdana"/>
                <a:cs typeface="Verdana"/>
              </a:rPr>
              <a:t>ă</a:t>
            </a:r>
            <a:r>
              <a:rPr sz="2200" spc="-80" dirty="0">
                <a:solidFill>
                  <a:srgbClr val="FFFFFF"/>
                </a:solidFill>
                <a:latin typeface="Verdana"/>
                <a:cs typeface="Verdana"/>
              </a:rPr>
              <a:t>ț</a:t>
            </a:r>
            <a:r>
              <a:rPr sz="2200" spc="-10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2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200" spc="-1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200" spc="-10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200" spc="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200" spc="-1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200" spc="-8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200" spc="-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200" spc="-8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200" spc="-10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200" spc="-17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200" spc="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200" spc="-555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endParaRPr sz="2200" dirty="0">
              <a:latin typeface="Verdana"/>
              <a:cs typeface="Verdana"/>
            </a:endParaRPr>
          </a:p>
          <a:p>
            <a:pPr marL="127000" marR="915669" algn="just">
              <a:lnSpc>
                <a:spcPct val="127800"/>
              </a:lnSpc>
              <a:spcBef>
                <a:spcPts val="5"/>
              </a:spcBef>
              <a:buChar char="•"/>
              <a:tabLst>
                <a:tab pos="389890" algn="l"/>
              </a:tabLst>
            </a:pPr>
            <a:r>
              <a:rPr lang="ro-RO" sz="22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75" dirty="0" err="1">
                <a:solidFill>
                  <a:srgbClr val="FFFFFF"/>
                </a:solidFill>
                <a:latin typeface="Verdana"/>
                <a:cs typeface="Verdana"/>
              </a:rPr>
              <a:t>investiții</a:t>
            </a:r>
            <a:r>
              <a:rPr sz="22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114" dirty="0">
                <a:solidFill>
                  <a:srgbClr val="FFFFFF"/>
                </a:solidFill>
                <a:latin typeface="Verdana"/>
                <a:cs typeface="Verdana"/>
              </a:rPr>
              <a:t>în </a:t>
            </a:r>
            <a:r>
              <a:rPr sz="2200" spc="-25" dirty="0">
                <a:solidFill>
                  <a:srgbClr val="FFFFFF"/>
                </a:solidFill>
                <a:latin typeface="Verdana"/>
                <a:cs typeface="Verdana"/>
              </a:rPr>
              <a:t>dezvoltarea </a:t>
            </a:r>
            <a:r>
              <a:rPr sz="2200" spc="-85" dirty="0">
                <a:solidFill>
                  <a:srgbClr val="FFFFFF"/>
                </a:solidFill>
                <a:latin typeface="Verdana"/>
                <a:cs typeface="Verdana"/>
              </a:rPr>
              <a:t>infrastructurii, </a:t>
            </a:r>
            <a:r>
              <a:rPr sz="2200" spc="-35" dirty="0">
                <a:solidFill>
                  <a:srgbClr val="FFFFFF"/>
                </a:solidFill>
                <a:latin typeface="Verdana"/>
                <a:cs typeface="Verdana"/>
              </a:rPr>
              <a:t>serviciilor </a:t>
            </a:r>
            <a:r>
              <a:rPr sz="2200" spc="-15" dirty="0">
                <a:solidFill>
                  <a:srgbClr val="FFFFFF"/>
                </a:solidFill>
                <a:latin typeface="Verdana"/>
                <a:cs typeface="Verdana"/>
              </a:rPr>
              <a:t>și </a:t>
            </a:r>
            <a:r>
              <a:rPr sz="2200" spc="-25" dirty="0">
                <a:solidFill>
                  <a:srgbClr val="FFFFFF"/>
                </a:solidFill>
                <a:latin typeface="Verdana"/>
                <a:cs typeface="Verdana"/>
              </a:rPr>
              <a:t>echipamentelor </a:t>
            </a:r>
            <a:r>
              <a:rPr sz="2200" spc="15" dirty="0">
                <a:solidFill>
                  <a:srgbClr val="FFFFFF"/>
                </a:solidFill>
                <a:latin typeface="Verdana"/>
                <a:cs typeface="Verdana"/>
              </a:rPr>
              <a:t>necesare </a:t>
            </a:r>
            <a:r>
              <a:rPr sz="22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60" dirty="0">
                <a:solidFill>
                  <a:srgbClr val="FFFFFF"/>
                </a:solidFill>
                <a:latin typeface="Verdana"/>
                <a:cs typeface="Verdana"/>
              </a:rPr>
              <a:t>relevante,</a:t>
            </a:r>
            <a:r>
              <a:rPr sz="22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Verdana"/>
                <a:cs typeface="Verdana"/>
              </a:rPr>
              <a:t>precum</a:t>
            </a:r>
            <a:r>
              <a:rPr sz="22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Verdana"/>
                <a:cs typeface="Verdana"/>
              </a:rPr>
              <a:t>și</a:t>
            </a:r>
            <a:r>
              <a:rPr sz="22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60" dirty="0">
                <a:solidFill>
                  <a:srgbClr val="FFFFFF"/>
                </a:solidFill>
                <a:latin typeface="Verdana"/>
                <a:cs typeface="Verdana"/>
              </a:rPr>
              <a:t>achiziționarea,</a:t>
            </a:r>
            <a:r>
              <a:rPr sz="22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40" dirty="0">
                <a:solidFill>
                  <a:srgbClr val="FFFFFF"/>
                </a:solidFill>
                <a:latin typeface="Verdana"/>
                <a:cs typeface="Verdana"/>
              </a:rPr>
              <a:t>dezvoltarea,</a:t>
            </a:r>
            <a:r>
              <a:rPr sz="22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Verdana"/>
                <a:cs typeface="Verdana"/>
              </a:rPr>
              <a:t>testarea</a:t>
            </a:r>
            <a:r>
              <a:rPr sz="22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Verdana"/>
                <a:cs typeface="Verdana"/>
              </a:rPr>
              <a:t>și</a:t>
            </a:r>
            <a:r>
              <a:rPr sz="22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Verdana"/>
                <a:cs typeface="Verdana"/>
              </a:rPr>
              <a:t>pilotarea</a:t>
            </a:r>
            <a:r>
              <a:rPr sz="22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4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2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40" dirty="0">
                <a:solidFill>
                  <a:srgbClr val="FFFFFF"/>
                </a:solidFill>
                <a:latin typeface="Verdana"/>
                <a:cs typeface="Verdana"/>
              </a:rPr>
              <a:t>soluții</a:t>
            </a:r>
            <a:r>
              <a:rPr sz="22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Verdana"/>
                <a:cs typeface="Verdana"/>
              </a:rPr>
              <a:t>și </a:t>
            </a:r>
            <a:r>
              <a:rPr sz="2200" spc="-7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55" dirty="0">
                <a:solidFill>
                  <a:srgbClr val="FFFFFF"/>
                </a:solidFill>
                <a:latin typeface="Verdana"/>
                <a:cs typeface="Verdana"/>
              </a:rPr>
              <a:t>aplicații, </a:t>
            </a:r>
            <a:r>
              <a:rPr sz="2200" spc="-50" dirty="0">
                <a:solidFill>
                  <a:srgbClr val="FFFFFF"/>
                </a:solidFill>
                <a:latin typeface="Verdana"/>
                <a:cs typeface="Verdana"/>
              </a:rPr>
              <a:t>inclusiv </a:t>
            </a:r>
            <a:r>
              <a:rPr sz="2200" spc="-55" dirty="0">
                <a:solidFill>
                  <a:srgbClr val="FFFFFF"/>
                </a:solidFill>
                <a:latin typeface="Verdana"/>
                <a:cs typeface="Verdana"/>
              </a:rPr>
              <a:t>asigurarea </a:t>
            </a:r>
            <a:r>
              <a:rPr sz="2200" spc="-45" dirty="0">
                <a:solidFill>
                  <a:srgbClr val="FFFFFF"/>
                </a:solidFill>
                <a:latin typeface="Verdana"/>
                <a:cs typeface="Verdana"/>
              </a:rPr>
              <a:t>securitatii </a:t>
            </a:r>
            <a:r>
              <a:rPr sz="2200" dirty="0">
                <a:solidFill>
                  <a:srgbClr val="FFFFFF"/>
                </a:solidFill>
                <a:latin typeface="Verdana"/>
                <a:cs typeface="Verdana"/>
              </a:rPr>
              <a:t>cibernetice </a:t>
            </a:r>
            <a:r>
              <a:rPr sz="2200" spc="-15" dirty="0">
                <a:solidFill>
                  <a:srgbClr val="FFFFFF"/>
                </a:solidFill>
                <a:latin typeface="Verdana"/>
                <a:cs typeface="Verdana"/>
              </a:rPr>
              <a:t>și </a:t>
            </a:r>
            <a:r>
              <a:rPr sz="2200" spc="-60" dirty="0">
                <a:solidFill>
                  <a:srgbClr val="FFFFFF"/>
                </a:solidFill>
                <a:latin typeface="Verdana"/>
                <a:cs typeface="Verdana"/>
              </a:rPr>
              <a:t>interoperabilității</a:t>
            </a:r>
            <a:r>
              <a:rPr sz="22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65" dirty="0">
                <a:solidFill>
                  <a:srgbClr val="FFFFFF"/>
                </a:solidFill>
                <a:latin typeface="Verdana"/>
                <a:cs typeface="Verdana"/>
              </a:rPr>
              <a:t>pentru </a:t>
            </a:r>
            <a:r>
              <a:rPr sz="22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85" dirty="0">
                <a:solidFill>
                  <a:srgbClr val="FFFFFF"/>
                </a:solidFill>
                <a:latin typeface="Verdana"/>
                <a:cs typeface="Verdana"/>
              </a:rPr>
              <a:t>sprijinirea</a:t>
            </a:r>
            <a:r>
              <a:rPr sz="22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60" dirty="0">
                <a:solidFill>
                  <a:srgbClr val="FFFFFF"/>
                </a:solidFill>
                <a:latin typeface="Verdana"/>
                <a:cs typeface="Verdana"/>
              </a:rPr>
              <a:t>Centrului</a:t>
            </a:r>
            <a:r>
              <a:rPr sz="22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Verdana"/>
                <a:cs typeface="Verdana"/>
              </a:rPr>
              <a:t>Regional</a:t>
            </a:r>
            <a:r>
              <a:rPr sz="22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4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2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40" dirty="0">
                <a:solidFill>
                  <a:srgbClr val="FFFFFF"/>
                </a:solidFill>
                <a:latin typeface="Verdana"/>
                <a:cs typeface="Verdana"/>
              </a:rPr>
              <a:t>Date</a:t>
            </a:r>
            <a:r>
              <a:rPr sz="22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105" dirty="0">
                <a:solidFill>
                  <a:srgbClr val="FFFFFF"/>
                </a:solidFill>
                <a:latin typeface="Verdana"/>
                <a:cs typeface="Verdana"/>
              </a:rPr>
              <a:t>Sud-Est;</a:t>
            </a:r>
            <a:endParaRPr sz="2200" dirty="0">
              <a:latin typeface="Verdana"/>
              <a:cs typeface="Verdana"/>
            </a:endParaRPr>
          </a:p>
          <a:p>
            <a:pPr marL="127000" marR="915669" algn="just">
              <a:lnSpc>
                <a:spcPct val="127800"/>
              </a:lnSpc>
              <a:buChar char="•"/>
              <a:tabLst>
                <a:tab pos="396875" algn="l"/>
              </a:tabLst>
            </a:pPr>
            <a:r>
              <a:rPr lang="ro-RO" sz="22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40" dirty="0" err="1">
                <a:solidFill>
                  <a:srgbClr val="FFFFFF"/>
                </a:solidFill>
                <a:latin typeface="Verdana"/>
                <a:cs typeface="Verdana"/>
              </a:rPr>
              <a:t>dezvoltarea</a:t>
            </a:r>
            <a:r>
              <a:rPr sz="2200" spc="-40" dirty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sz="2200" spc="-60" dirty="0">
                <a:solidFill>
                  <a:srgbClr val="FFFFFF"/>
                </a:solidFill>
                <a:latin typeface="Verdana"/>
                <a:cs typeface="Verdana"/>
              </a:rPr>
              <a:t>utilizarea </a:t>
            </a:r>
            <a:r>
              <a:rPr sz="2200" spc="-15" dirty="0">
                <a:solidFill>
                  <a:srgbClr val="FFFFFF"/>
                </a:solidFill>
                <a:latin typeface="Verdana"/>
                <a:cs typeface="Verdana"/>
              </a:rPr>
              <a:t>și </a:t>
            </a:r>
            <a:r>
              <a:rPr sz="2200" spc="-55" dirty="0">
                <a:solidFill>
                  <a:srgbClr val="FFFFFF"/>
                </a:solidFill>
                <a:latin typeface="Verdana"/>
                <a:cs typeface="Verdana"/>
              </a:rPr>
              <a:t>implementarea </a:t>
            </a:r>
            <a:r>
              <a:rPr sz="2200" spc="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200" spc="-35" dirty="0">
                <a:solidFill>
                  <a:srgbClr val="FFFFFF"/>
                </a:solidFill>
                <a:latin typeface="Verdana"/>
                <a:cs typeface="Verdana"/>
              </a:rPr>
              <a:t>tehnologii lingvistice </a:t>
            </a:r>
            <a:r>
              <a:rPr sz="2200" spc="-20" dirty="0">
                <a:solidFill>
                  <a:srgbClr val="FFFFFF"/>
                </a:solidFill>
                <a:latin typeface="Verdana"/>
                <a:cs typeface="Verdana"/>
              </a:rPr>
              <a:t>bazate </a:t>
            </a:r>
            <a:r>
              <a:rPr sz="2200" spc="45" dirty="0">
                <a:solidFill>
                  <a:srgbClr val="FFFFFF"/>
                </a:solidFill>
                <a:latin typeface="Verdana"/>
                <a:cs typeface="Verdana"/>
              </a:rPr>
              <a:t>pe </a:t>
            </a:r>
            <a:r>
              <a:rPr sz="2200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Verdana"/>
                <a:cs typeface="Verdana"/>
              </a:rPr>
              <a:t>inteligență</a:t>
            </a:r>
            <a:r>
              <a:rPr sz="22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Verdana"/>
                <a:cs typeface="Verdana"/>
              </a:rPr>
              <a:t>artificială</a:t>
            </a:r>
            <a:endParaRPr sz="2200" dirty="0">
              <a:latin typeface="Verdana"/>
              <a:cs typeface="Verdana"/>
            </a:endParaRPr>
          </a:p>
          <a:p>
            <a:pPr marL="127000" marR="916305" algn="just">
              <a:lnSpc>
                <a:spcPct val="127800"/>
              </a:lnSpc>
              <a:buChar char="•"/>
              <a:tabLst>
                <a:tab pos="434975" algn="l"/>
              </a:tabLst>
            </a:pPr>
            <a:r>
              <a:rPr lang="ro-RO" sz="22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95" dirty="0" err="1">
                <a:solidFill>
                  <a:srgbClr val="FFFFFF"/>
                </a:solidFill>
                <a:latin typeface="Verdana"/>
                <a:cs typeface="Verdana"/>
              </a:rPr>
              <a:t>sprijin</a:t>
            </a:r>
            <a:r>
              <a:rPr sz="22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65" dirty="0">
                <a:solidFill>
                  <a:srgbClr val="FFFFFF"/>
                </a:solidFill>
                <a:latin typeface="Verdana"/>
                <a:cs typeface="Verdana"/>
              </a:rPr>
              <a:t>pentru</a:t>
            </a:r>
            <a:r>
              <a:rPr sz="22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85" dirty="0">
                <a:solidFill>
                  <a:srgbClr val="FFFFFF"/>
                </a:solidFill>
                <a:latin typeface="Verdana"/>
                <a:cs typeface="Verdana"/>
              </a:rPr>
              <a:t>întărirea</a:t>
            </a:r>
            <a:r>
              <a:rPr sz="22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Verdana"/>
                <a:cs typeface="Verdana"/>
              </a:rPr>
              <a:t>capacității</a:t>
            </a:r>
            <a:r>
              <a:rPr sz="22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75" dirty="0">
                <a:solidFill>
                  <a:srgbClr val="FFFFFF"/>
                </a:solidFill>
                <a:latin typeface="Verdana"/>
                <a:cs typeface="Verdana"/>
              </a:rPr>
              <a:t>administrative</a:t>
            </a:r>
            <a:r>
              <a:rPr sz="22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65" dirty="0">
                <a:solidFill>
                  <a:srgbClr val="FFFFFF"/>
                </a:solidFill>
                <a:latin typeface="Verdana"/>
                <a:cs typeface="Verdana"/>
              </a:rPr>
              <a:t>pentru</a:t>
            </a:r>
            <a:r>
              <a:rPr sz="22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2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Verdana"/>
                <a:cs typeface="Verdana"/>
              </a:rPr>
              <a:t>răspunde</a:t>
            </a:r>
            <a:r>
              <a:rPr sz="22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65" dirty="0">
                <a:solidFill>
                  <a:srgbClr val="FFFFFF"/>
                </a:solidFill>
                <a:latin typeface="Verdana"/>
                <a:cs typeface="Verdana"/>
              </a:rPr>
              <a:t>nevoii </a:t>
            </a:r>
            <a:r>
              <a:rPr sz="22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Verdana"/>
                <a:cs typeface="Verdana"/>
              </a:rPr>
              <a:t>locale/regionale,</a:t>
            </a:r>
            <a:r>
              <a:rPr sz="22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Verdana"/>
                <a:cs typeface="Verdana"/>
              </a:rPr>
              <a:t>inclusiv</a:t>
            </a:r>
            <a:r>
              <a:rPr sz="22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Verdana"/>
                <a:cs typeface="Verdana"/>
              </a:rPr>
              <a:t>consultanta</a:t>
            </a:r>
            <a:r>
              <a:rPr sz="22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Verdana"/>
                <a:cs typeface="Verdana"/>
              </a:rPr>
              <a:t>specializata,</a:t>
            </a:r>
            <a:r>
              <a:rPr sz="22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60" dirty="0">
                <a:solidFill>
                  <a:srgbClr val="FFFFFF"/>
                </a:solidFill>
                <a:latin typeface="Verdana"/>
                <a:cs typeface="Verdana"/>
              </a:rPr>
              <a:t>analiza</a:t>
            </a:r>
            <a:r>
              <a:rPr sz="22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45" dirty="0">
                <a:solidFill>
                  <a:srgbClr val="FFFFFF"/>
                </a:solidFill>
                <a:latin typeface="Verdana"/>
                <a:cs typeface="Verdana"/>
              </a:rPr>
              <a:t>interoperabilitate </a:t>
            </a:r>
            <a:r>
              <a:rPr sz="22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Verdana"/>
                <a:cs typeface="Verdana"/>
              </a:rPr>
              <a:t>soluții/ </a:t>
            </a:r>
            <a:r>
              <a:rPr sz="2200" spc="-60" dirty="0">
                <a:solidFill>
                  <a:srgbClr val="FFFFFF"/>
                </a:solidFill>
                <a:latin typeface="Verdana"/>
                <a:cs typeface="Verdana"/>
              </a:rPr>
              <a:t>integrare </a:t>
            </a:r>
            <a:r>
              <a:rPr sz="2200" spc="-65" dirty="0">
                <a:solidFill>
                  <a:srgbClr val="FFFFFF"/>
                </a:solidFill>
                <a:latin typeface="Verdana"/>
                <a:cs typeface="Verdana"/>
              </a:rPr>
              <a:t>digitală, </a:t>
            </a:r>
            <a:r>
              <a:rPr sz="2200" spc="-25" dirty="0">
                <a:solidFill>
                  <a:srgbClr val="FFFFFF"/>
                </a:solidFill>
                <a:latin typeface="Verdana"/>
                <a:cs typeface="Verdana"/>
              </a:rPr>
              <a:t>elaborarea </a:t>
            </a:r>
            <a:r>
              <a:rPr sz="2200" spc="-50" dirty="0">
                <a:solidFill>
                  <a:srgbClr val="FFFFFF"/>
                </a:solidFill>
                <a:latin typeface="Verdana"/>
                <a:cs typeface="Verdana"/>
              </a:rPr>
              <a:t>proiectului, inclusiv </a:t>
            </a:r>
            <a:r>
              <a:rPr sz="2200" spc="-45" dirty="0">
                <a:solidFill>
                  <a:srgbClr val="FFFFFF"/>
                </a:solidFill>
                <a:latin typeface="Verdana"/>
                <a:cs typeface="Verdana"/>
              </a:rPr>
              <a:t>documentații </a:t>
            </a:r>
            <a:r>
              <a:rPr sz="2200" spc="-50" dirty="0">
                <a:solidFill>
                  <a:srgbClr val="FFFFFF"/>
                </a:solidFill>
                <a:latin typeface="Verdana"/>
                <a:cs typeface="Verdana"/>
              </a:rPr>
              <a:t>tehnico- </a:t>
            </a:r>
            <a:r>
              <a:rPr sz="22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Verdana"/>
                <a:cs typeface="Verdana"/>
              </a:rPr>
              <a:t>economice.</a:t>
            </a:r>
            <a:endParaRPr sz="2200" dirty="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766" y="9659971"/>
            <a:ext cx="17449799" cy="1428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304585"/>
            <a:ext cx="9146540" cy="6677025"/>
            <a:chOff x="0" y="2304585"/>
            <a:chExt cx="9146540" cy="6677025"/>
          </a:xfrm>
        </p:grpSpPr>
        <p:sp>
          <p:nvSpPr>
            <p:cNvPr id="4" name="object 4"/>
            <p:cNvSpPr/>
            <p:nvPr/>
          </p:nvSpPr>
          <p:spPr>
            <a:xfrm>
              <a:off x="0" y="3659124"/>
              <a:ext cx="2454275" cy="4257675"/>
            </a:xfrm>
            <a:custGeom>
              <a:avLst/>
              <a:gdLst/>
              <a:ahLst/>
              <a:cxnLst/>
              <a:rect l="l" t="t" r="r" b="b"/>
              <a:pathLst>
                <a:path w="2454275" h="4257675">
                  <a:moveTo>
                    <a:pt x="1968285" y="4257674"/>
                  </a:moveTo>
                  <a:lnTo>
                    <a:pt x="0" y="4257674"/>
                  </a:lnTo>
                  <a:lnTo>
                    <a:pt x="0" y="0"/>
                  </a:lnTo>
                  <a:lnTo>
                    <a:pt x="1968289" y="0"/>
                  </a:lnTo>
                  <a:lnTo>
                    <a:pt x="2016298" y="2377"/>
                  </a:lnTo>
                  <a:lnTo>
                    <a:pt x="2063497" y="9421"/>
                  </a:lnTo>
                  <a:lnTo>
                    <a:pt x="2109565" y="21001"/>
                  </a:lnTo>
                  <a:lnTo>
                    <a:pt x="2154183" y="36983"/>
                  </a:lnTo>
                  <a:lnTo>
                    <a:pt x="2197032" y="57237"/>
                  </a:lnTo>
                  <a:lnTo>
                    <a:pt x="2237793" y="81629"/>
                  </a:lnTo>
                  <a:lnTo>
                    <a:pt x="2276149" y="110029"/>
                  </a:lnTo>
                  <a:lnTo>
                    <a:pt x="2311780" y="142304"/>
                  </a:lnTo>
                  <a:lnTo>
                    <a:pt x="2344049" y="177942"/>
                  </a:lnTo>
                  <a:lnTo>
                    <a:pt x="2372444" y="216304"/>
                  </a:lnTo>
                  <a:lnTo>
                    <a:pt x="2396832" y="257072"/>
                  </a:lnTo>
                  <a:lnTo>
                    <a:pt x="2417082" y="299929"/>
                  </a:lnTo>
                  <a:lnTo>
                    <a:pt x="2433062" y="344554"/>
                  </a:lnTo>
                  <a:lnTo>
                    <a:pt x="2444639" y="390630"/>
                  </a:lnTo>
                  <a:lnTo>
                    <a:pt x="2451683" y="437838"/>
                  </a:lnTo>
                  <a:lnTo>
                    <a:pt x="2454060" y="485859"/>
                  </a:lnTo>
                  <a:lnTo>
                    <a:pt x="2454060" y="3771814"/>
                  </a:lnTo>
                  <a:lnTo>
                    <a:pt x="2451683" y="3819836"/>
                  </a:lnTo>
                  <a:lnTo>
                    <a:pt x="2444639" y="3867044"/>
                  </a:lnTo>
                  <a:lnTo>
                    <a:pt x="2433062" y="3913120"/>
                  </a:lnTo>
                  <a:lnTo>
                    <a:pt x="2417082" y="3957745"/>
                  </a:lnTo>
                  <a:lnTo>
                    <a:pt x="2396832" y="4000601"/>
                  </a:lnTo>
                  <a:lnTo>
                    <a:pt x="2372444" y="4041370"/>
                  </a:lnTo>
                  <a:lnTo>
                    <a:pt x="2344049" y="4079732"/>
                  </a:lnTo>
                  <a:lnTo>
                    <a:pt x="2311780" y="4115369"/>
                  </a:lnTo>
                  <a:lnTo>
                    <a:pt x="2276149" y="4147644"/>
                  </a:lnTo>
                  <a:lnTo>
                    <a:pt x="2237793" y="4176044"/>
                  </a:lnTo>
                  <a:lnTo>
                    <a:pt x="2197032" y="4200437"/>
                  </a:lnTo>
                  <a:lnTo>
                    <a:pt x="2154183" y="4220690"/>
                  </a:lnTo>
                  <a:lnTo>
                    <a:pt x="2109565" y="4236673"/>
                  </a:lnTo>
                  <a:lnTo>
                    <a:pt x="2063497" y="4248252"/>
                  </a:lnTo>
                  <a:lnTo>
                    <a:pt x="2016298" y="4255297"/>
                  </a:lnTo>
                  <a:lnTo>
                    <a:pt x="1968285" y="4257674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076" y="2304585"/>
              <a:ext cx="8020049" cy="6677024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6894325" y="0"/>
            <a:ext cx="3086100" cy="1543050"/>
          </a:xfrm>
          <a:custGeom>
            <a:avLst/>
            <a:gdLst/>
            <a:ahLst/>
            <a:cxnLst/>
            <a:rect l="l" t="t" r="r" b="b"/>
            <a:pathLst>
              <a:path w="3086100" h="1543050">
                <a:moveTo>
                  <a:pt x="2600324" y="1543049"/>
                </a:moveTo>
                <a:lnTo>
                  <a:pt x="485774" y="1543049"/>
                </a:lnTo>
                <a:lnTo>
                  <a:pt x="437762" y="1540672"/>
                </a:lnTo>
                <a:lnTo>
                  <a:pt x="390562" y="1533629"/>
                </a:lnTo>
                <a:lnTo>
                  <a:pt x="344494" y="1522051"/>
                </a:lnTo>
                <a:lnTo>
                  <a:pt x="299876" y="1506072"/>
                </a:lnTo>
                <a:lnTo>
                  <a:pt x="257028" y="1485822"/>
                </a:lnTo>
                <a:lnTo>
                  <a:pt x="216266" y="1461433"/>
                </a:lnTo>
                <a:lnTo>
                  <a:pt x="177911" y="1433038"/>
                </a:lnTo>
                <a:lnTo>
                  <a:pt x="142280" y="1400769"/>
                </a:lnTo>
                <a:lnTo>
                  <a:pt x="110010" y="1365138"/>
                </a:lnTo>
                <a:lnTo>
                  <a:pt x="81615" y="1326782"/>
                </a:lnTo>
                <a:lnTo>
                  <a:pt x="57227" y="1286021"/>
                </a:lnTo>
                <a:lnTo>
                  <a:pt x="36977" y="1243172"/>
                </a:lnTo>
                <a:lnTo>
                  <a:pt x="20997" y="1198555"/>
                </a:lnTo>
                <a:lnTo>
                  <a:pt x="9420" y="1152487"/>
                </a:lnTo>
                <a:lnTo>
                  <a:pt x="2376" y="1105287"/>
                </a:lnTo>
                <a:lnTo>
                  <a:pt x="0" y="1057276"/>
                </a:lnTo>
                <a:lnTo>
                  <a:pt x="0" y="0"/>
                </a:lnTo>
                <a:lnTo>
                  <a:pt x="3086099" y="0"/>
                </a:lnTo>
                <a:lnTo>
                  <a:pt x="3086099" y="1057276"/>
                </a:lnTo>
                <a:lnTo>
                  <a:pt x="3083722" y="1105287"/>
                </a:lnTo>
                <a:lnTo>
                  <a:pt x="3076679" y="1152487"/>
                </a:lnTo>
                <a:lnTo>
                  <a:pt x="3065102" y="1198555"/>
                </a:lnTo>
                <a:lnTo>
                  <a:pt x="3049122" y="1243172"/>
                </a:lnTo>
                <a:lnTo>
                  <a:pt x="3028872" y="1286021"/>
                </a:lnTo>
                <a:lnTo>
                  <a:pt x="3004483" y="1326782"/>
                </a:lnTo>
                <a:lnTo>
                  <a:pt x="2976089" y="1365138"/>
                </a:lnTo>
                <a:lnTo>
                  <a:pt x="2943819" y="1400769"/>
                </a:lnTo>
                <a:lnTo>
                  <a:pt x="2908188" y="1433038"/>
                </a:lnTo>
                <a:lnTo>
                  <a:pt x="2869833" y="1461433"/>
                </a:lnTo>
                <a:lnTo>
                  <a:pt x="2829071" y="1485822"/>
                </a:lnTo>
                <a:lnTo>
                  <a:pt x="2786222" y="1506072"/>
                </a:lnTo>
                <a:lnTo>
                  <a:pt x="2741605" y="1522051"/>
                </a:lnTo>
                <a:lnTo>
                  <a:pt x="2695537" y="1533629"/>
                </a:lnTo>
                <a:lnTo>
                  <a:pt x="2648337" y="1540672"/>
                </a:lnTo>
                <a:lnTo>
                  <a:pt x="2600324" y="1543049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677400" y="3116814"/>
            <a:ext cx="8316785" cy="626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2400" b="1" spc="-5" dirty="0">
                <a:latin typeface="Tahoma"/>
                <a:cs typeface="Tahoma"/>
              </a:rPr>
              <a:t>Acțiunea</a:t>
            </a:r>
            <a:r>
              <a:rPr sz="2400" b="1" spc="-65" dirty="0">
                <a:latin typeface="Tahoma"/>
                <a:cs typeface="Tahoma"/>
              </a:rPr>
              <a:t> </a:t>
            </a:r>
            <a:r>
              <a:rPr sz="2400" b="1" spc="-195" dirty="0">
                <a:latin typeface="Tahoma"/>
                <a:cs typeface="Tahoma"/>
              </a:rPr>
              <a:t>1.5</a:t>
            </a:r>
            <a:r>
              <a:rPr sz="2400" b="1" spc="-65" dirty="0">
                <a:latin typeface="Tahoma"/>
                <a:cs typeface="Tahoma"/>
              </a:rPr>
              <a:t> </a:t>
            </a:r>
            <a:r>
              <a:rPr sz="2400" b="1" spc="-60" dirty="0">
                <a:latin typeface="Tahoma"/>
                <a:cs typeface="Tahoma"/>
              </a:rPr>
              <a:t>Sprijinirea</a:t>
            </a:r>
            <a:r>
              <a:rPr sz="2400" b="1" spc="-65" dirty="0">
                <a:latin typeface="Tahoma"/>
                <a:cs typeface="Tahoma"/>
              </a:rPr>
              <a:t> </a:t>
            </a:r>
            <a:r>
              <a:rPr sz="2400" b="1" spc="-15" dirty="0">
                <a:latin typeface="Tahoma"/>
                <a:cs typeface="Tahoma"/>
              </a:rPr>
              <a:t>companiilor</a:t>
            </a:r>
            <a:r>
              <a:rPr sz="2400" b="1" spc="-60" dirty="0">
                <a:latin typeface="Tahoma"/>
                <a:cs typeface="Tahoma"/>
              </a:rPr>
              <a:t> </a:t>
            </a:r>
            <a:r>
              <a:rPr sz="2400" b="1" spc="-70" dirty="0">
                <a:latin typeface="Tahoma"/>
                <a:cs typeface="Tahoma"/>
              </a:rPr>
              <a:t>prin</a:t>
            </a:r>
            <a:r>
              <a:rPr sz="2400" b="1" spc="-65" dirty="0">
                <a:latin typeface="Tahoma"/>
                <a:cs typeface="Tahoma"/>
              </a:rPr>
              <a:t> </a:t>
            </a:r>
            <a:r>
              <a:rPr sz="2400" b="1" spc="-45" dirty="0">
                <a:latin typeface="Tahoma"/>
                <a:cs typeface="Tahoma"/>
              </a:rPr>
              <a:t>intermediul </a:t>
            </a:r>
            <a:r>
              <a:rPr sz="2400" b="1" spc="-690" dirty="0">
                <a:latin typeface="Tahoma"/>
                <a:cs typeface="Tahoma"/>
              </a:rPr>
              <a:t> </a:t>
            </a:r>
            <a:r>
              <a:rPr sz="2400" b="1" spc="-45" dirty="0">
                <a:latin typeface="Tahoma"/>
                <a:cs typeface="Tahoma"/>
              </a:rPr>
              <a:t>infrastructurilor</a:t>
            </a:r>
            <a:r>
              <a:rPr sz="2400" b="1" spc="-65" dirty="0">
                <a:latin typeface="Tahoma"/>
                <a:cs typeface="Tahoma"/>
              </a:rPr>
              <a:t> </a:t>
            </a:r>
            <a:r>
              <a:rPr sz="2400" b="1" spc="-5" dirty="0">
                <a:latin typeface="Tahoma"/>
                <a:cs typeface="Tahoma"/>
              </a:rPr>
              <a:t>suport</a:t>
            </a:r>
            <a:r>
              <a:rPr sz="2400" b="1" spc="-65" dirty="0">
                <a:latin typeface="Tahoma"/>
                <a:cs typeface="Tahoma"/>
              </a:rPr>
              <a:t> </a:t>
            </a:r>
            <a:r>
              <a:rPr sz="2400" b="1" spc="65" dirty="0">
                <a:latin typeface="Tahoma"/>
                <a:cs typeface="Tahoma"/>
              </a:rPr>
              <a:t>de</a:t>
            </a:r>
            <a:r>
              <a:rPr sz="2400" b="1" spc="-65" dirty="0">
                <a:latin typeface="Tahoma"/>
                <a:cs typeface="Tahoma"/>
              </a:rPr>
              <a:t> </a:t>
            </a:r>
            <a:r>
              <a:rPr sz="2400" b="1" dirty="0">
                <a:latin typeface="Tahoma"/>
                <a:cs typeface="Tahoma"/>
              </a:rPr>
              <a:t>afaceri</a:t>
            </a:r>
            <a:endParaRPr sz="2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00" dirty="0">
              <a:latin typeface="Tahoma"/>
              <a:cs typeface="Tahoma"/>
            </a:endParaRPr>
          </a:p>
          <a:p>
            <a:pPr marL="95250">
              <a:lnSpc>
                <a:spcPct val="100000"/>
              </a:lnSpc>
            </a:pPr>
            <a:r>
              <a:rPr sz="2200" spc="10" dirty="0">
                <a:latin typeface="Verdana"/>
                <a:cs typeface="Verdana"/>
              </a:rPr>
              <a:t>A</a:t>
            </a:r>
            <a:r>
              <a:rPr sz="2200" spc="165" dirty="0">
                <a:latin typeface="Verdana"/>
                <a:cs typeface="Verdana"/>
              </a:rPr>
              <a:t>c</a:t>
            </a:r>
            <a:r>
              <a:rPr sz="2200" spc="-85" dirty="0">
                <a:latin typeface="Verdana"/>
                <a:cs typeface="Verdana"/>
              </a:rPr>
              <a:t>t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70" dirty="0">
                <a:latin typeface="Verdana"/>
                <a:cs typeface="Verdana"/>
              </a:rPr>
              <a:t>v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85" dirty="0">
                <a:latin typeface="Verdana"/>
                <a:cs typeface="Verdana"/>
              </a:rPr>
              <a:t>t</a:t>
            </a:r>
            <a:r>
              <a:rPr sz="2200" spc="-65" dirty="0">
                <a:latin typeface="Verdana"/>
                <a:cs typeface="Verdana"/>
              </a:rPr>
              <a:t>ă</a:t>
            </a:r>
            <a:r>
              <a:rPr sz="2200" spc="-85" dirty="0">
                <a:latin typeface="Verdana"/>
                <a:cs typeface="Verdana"/>
              </a:rPr>
              <a:t>ț</a:t>
            </a:r>
            <a:r>
              <a:rPr sz="2200" spc="-110" dirty="0">
                <a:latin typeface="Verdana"/>
                <a:cs typeface="Verdana"/>
              </a:rPr>
              <a:t>i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60" dirty="0">
                <a:latin typeface="Verdana"/>
                <a:cs typeface="Verdana"/>
              </a:rPr>
              <a:t>o</a:t>
            </a:r>
            <a:r>
              <a:rPr sz="2200" spc="-150" dirty="0">
                <a:latin typeface="Verdana"/>
                <a:cs typeface="Verdana"/>
              </a:rPr>
              <a:t>r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135" dirty="0">
                <a:latin typeface="Verdana"/>
                <a:cs typeface="Verdana"/>
              </a:rPr>
              <a:t>n</a:t>
            </a:r>
            <a:r>
              <a:rPr sz="2200" spc="-85" dirty="0">
                <a:latin typeface="Verdana"/>
                <a:cs typeface="Verdana"/>
              </a:rPr>
              <a:t>t</a:t>
            </a:r>
            <a:r>
              <a:rPr sz="2200" spc="-65" dirty="0">
                <a:latin typeface="Verdana"/>
                <a:cs typeface="Verdana"/>
              </a:rPr>
              <a:t>a</a:t>
            </a:r>
            <a:r>
              <a:rPr sz="2200" spc="-85" dirty="0">
                <a:latin typeface="Verdana"/>
                <a:cs typeface="Verdana"/>
              </a:rPr>
              <a:t>t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70" dirty="0">
                <a:latin typeface="Verdana"/>
                <a:cs typeface="Verdana"/>
              </a:rPr>
              <a:t>v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555" dirty="0">
                <a:latin typeface="Verdana"/>
                <a:cs typeface="Verdana"/>
              </a:rPr>
              <a:t>:</a:t>
            </a:r>
            <a:endParaRPr sz="2200" dirty="0">
              <a:latin typeface="Verdana"/>
              <a:cs typeface="Verdana"/>
            </a:endParaRPr>
          </a:p>
          <a:p>
            <a:pPr marL="95250"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Verdana"/>
              <a:cs typeface="Verdana"/>
            </a:endParaRPr>
          </a:p>
          <a:p>
            <a:pPr marL="95250" marR="175895">
              <a:lnSpc>
                <a:spcPct val="115199"/>
              </a:lnSpc>
              <a:buChar char="•"/>
              <a:tabLst>
                <a:tab pos="631190" algn="l"/>
              </a:tabLst>
            </a:pPr>
            <a:r>
              <a:rPr lang="ro-RO" sz="2200" spc="-20" dirty="0">
                <a:latin typeface="Verdana"/>
                <a:cs typeface="Verdana"/>
              </a:rPr>
              <a:t> </a:t>
            </a:r>
            <a:r>
              <a:rPr sz="2200" spc="-20" dirty="0" err="1">
                <a:latin typeface="Verdana"/>
                <a:cs typeface="Verdana"/>
              </a:rPr>
              <a:t>crearea</a:t>
            </a:r>
            <a:r>
              <a:rPr sz="2200" spc="-20" dirty="0">
                <a:latin typeface="Verdana"/>
                <a:cs typeface="Verdana"/>
              </a:rPr>
              <a:t> </a:t>
            </a:r>
            <a:r>
              <a:rPr sz="2200" spc="-55" dirty="0">
                <a:latin typeface="Verdana"/>
                <a:cs typeface="Verdana"/>
              </a:rPr>
              <a:t>parcurilor </a:t>
            </a:r>
            <a:r>
              <a:rPr sz="2200" spc="-75" dirty="0">
                <a:latin typeface="Verdana"/>
                <a:cs typeface="Verdana"/>
              </a:rPr>
              <a:t>industriale, </a:t>
            </a:r>
            <a:r>
              <a:rPr sz="2200" spc="-55" dirty="0">
                <a:latin typeface="Verdana"/>
                <a:cs typeface="Verdana"/>
              </a:rPr>
              <a:t>inclusiv </a:t>
            </a:r>
            <a:r>
              <a:rPr sz="2200" spc="-35" dirty="0">
                <a:latin typeface="Verdana"/>
                <a:cs typeface="Verdana"/>
              </a:rPr>
              <a:t>dotarea </a:t>
            </a:r>
            <a:r>
              <a:rPr sz="2200" spc="-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acestora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20" dirty="0">
                <a:latin typeface="Verdana"/>
                <a:cs typeface="Verdana"/>
              </a:rPr>
              <a:t>cu</a:t>
            </a:r>
            <a:r>
              <a:rPr sz="2200" spc="-165" dirty="0">
                <a:latin typeface="Verdana"/>
                <a:cs typeface="Verdana"/>
              </a:rPr>
              <a:t> </a:t>
            </a:r>
            <a:r>
              <a:rPr sz="2200" spc="-90" dirty="0">
                <a:latin typeface="Verdana"/>
                <a:cs typeface="Verdana"/>
              </a:rPr>
              <a:t>utilități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și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spc="-35" dirty="0">
                <a:latin typeface="Verdana"/>
                <a:cs typeface="Verdana"/>
              </a:rPr>
              <a:t>active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corporale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și</a:t>
            </a:r>
            <a:r>
              <a:rPr sz="2200" spc="-1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necorporale </a:t>
            </a:r>
            <a:r>
              <a:rPr sz="2200" spc="-755" dirty="0">
                <a:latin typeface="Verdana"/>
                <a:cs typeface="Verdana"/>
              </a:rPr>
              <a:t> </a:t>
            </a:r>
            <a:r>
              <a:rPr sz="2200" spc="-135" dirty="0">
                <a:latin typeface="Verdana"/>
                <a:cs typeface="Verdana"/>
              </a:rPr>
              <a:t>n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165" dirty="0">
                <a:latin typeface="Verdana"/>
                <a:cs typeface="Verdana"/>
              </a:rPr>
              <a:t>c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65" dirty="0">
                <a:latin typeface="Verdana"/>
                <a:cs typeface="Verdana"/>
              </a:rPr>
              <a:t>s</a:t>
            </a:r>
            <a:r>
              <a:rPr sz="2200" spc="-65" dirty="0">
                <a:latin typeface="Verdana"/>
                <a:cs typeface="Verdana"/>
              </a:rPr>
              <a:t>a</a:t>
            </a:r>
            <a:r>
              <a:rPr sz="2200" spc="-150" dirty="0">
                <a:latin typeface="Verdana"/>
                <a:cs typeface="Verdana"/>
              </a:rPr>
              <a:t>r</a:t>
            </a:r>
            <a:r>
              <a:rPr sz="2200" spc="65" dirty="0">
                <a:latin typeface="Verdana"/>
                <a:cs typeface="Verdana"/>
              </a:rPr>
              <a:t>e</a:t>
            </a:r>
            <a:r>
              <a:rPr sz="2200" spc="-165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p</a:t>
            </a:r>
            <a:r>
              <a:rPr sz="2200" spc="-150" dirty="0">
                <a:latin typeface="Verdana"/>
                <a:cs typeface="Verdana"/>
              </a:rPr>
              <a:t>r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65" dirty="0">
                <a:latin typeface="Verdana"/>
                <a:cs typeface="Verdana"/>
              </a:rPr>
              <a:t>s</a:t>
            </a:r>
            <a:r>
              <a:rPr sz="2200" spc="-85" dirty="0">
                <a:latin typeface="Verdana"/>
                <a:cs typeface="Verdana"/>
              </a:rPr>
              <a:t>t</a:t>
            </a:r>
            <a:r>
              <a:rPr sz="2200" spc="-65" dirty="0">
                <a:latin typeface="Verdana"/>
                <a:cs typeface="Verdana"/>
              </a:rPr>
              <a:t>ă</a:t>
            </a:r>
            <a:r>
              <a:rPr sz="2200" spc="-150" dirty="0">
                <a:latin typeface="Verdana"/>
                <a:cs typeface="Verdana"/>
              </a:rPr>
              <a:t>r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10" dirty="0">
                <a:latin typeface="Verdana"/>
                <a:cs typeface="Verdana"/>
              </a:rPr>
              <a:t>i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65" dirty="0">
                <a:latin typeface="Verdana"/>
                <a:cs typeface="Verdana"/>
              </a:rPr>
              <a:t>s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150" dirty="0">
                <a:latin typeface="Verdana"/>
                <a:cs typeface="Verdana"/>
              </a:rPr>
              <a:t>r</a:t>
            </a:r>
            <a:r>
              <a:rPr sz="2200" spc="-170" dirty="0">
                <a:latin typeface="Verdana"/>
                <a:cs typeface="Verdana"/>
              </a:rPr>
              <a:t>v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165" dirty="0">
                <a:latin typeface="Verdana"/>
                <a:cs typeface="Verdana"/>
              </a:rPr>
              <a:t>c</a:t>
            </a:r>
            <a:r>
              <a:rPr sz="2200" spc="-114" dirty="0">
                <a:latin typeface="Verdana"/>
                <a:cs typeface="Verdana"/>
              </a:rPr>
              <a:t>ii</a:t>
            </a:r>
            <a:r>
              <a:rPr sz="2200" spc="-5" dirty="0">
                <a:latin typeface="Verdana"/>
                <a:cs typeface="Verdana"/>
              </a:rPr>
              <a:t>l</a:t>
            </a:r>
            <a:r>
              <a:rPr sz="2200" spc="60" dirty="0">
                <a:latin typeface="Verdana"/>
                <a:cs typeface="Verdana"/>
              </a:rPr>
              <a:t>o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60" dirty="0" err="1">
                <a:latin typeface="Verdana"/>
                <a:cs typeface="Verdana"/>
              </a:rPr>
              <a:t>o</a:t>
            </a:r>
            <a:r>
              <a:rPr sz="2200" spc="-5" dirty="0" err="1">
                <a:latin typeface="Verdana"/>
                <a:cs typeface="Verdana"/>
              </a:rPr>
              <a:t>f</a:t>
            </a:r>
            <a:r>
              <a:rPr sz="2200" spc="60" dirty="0" err="1">
                <a:latin typeface="Verdana"/>
                <a:cs typeface="Verdana"/>
              </a:rPr>
              <a:t>e</a:t>
            </a:r>
            <a:r>
              <a:rPr sz="2200" spc="-150" dirty="0" err="1">
                <a:latin typeface="Verdana"/>
                <a:cs typeface="Verdana"/>
              </a:rPr>
              <a:t>r</a:t>
            </a:r>
            <a:r>
              <a:rPr sz="2200" spc="-114" dirty="0" err="1">
                <a:latin typeface="Verdana"/>
                <a:cs typeface="Verdana"/>
              </a:rPr>
              <a:t>i</a:t>
            </a:r>
            <a:r>
              <a:rPr sz="2200" spc="-85" dirty="0" err="1">
                <a:latin typeface="Verdana"/>
                <a:cs typeface="Verdana"/>
              </a:rPr>
              <a:t>t</a:t>
            </a:r>
            <a:r>
              <a:rPr sz="2200" spc="65" dirty="0" err="1">
                <a:latin typeface="Verdana"/>
                <a:cs typeface="Verdana"/>
              </a:rPr>
              <a:t>e</a:t>
            </a:r>
            <a:r>
              <a:rPr sz="2200" spc="-165" dirty="0">
                <a:latin typeface="Verdana"/>
                <a:cs typeface="Verdana"/>
              </a:rPr>
              <a:t> </a:t>
            </a:r>
            <a:r>
              <a:rPr sz="2200" spc="-5" dirty="0" err="1">
                <a:latin typeface="Verdana"/>
                <a:cs typeface="Verdana"/>
              </a:rPr>
              <a:t>f</a:t>
            </a:r>
            <a:r>
              <a:rPr sz="2200" spc="-114" dirty="0" err="1">
                <a:latin typeface="Verdana"/>
                <a:cs typeface="Verdana"/>
              </a:rPr>
              <a:t>i</a:t>
            </a:r>
            <a:r>
              <a:rPr sz="2200" spc="-150" dirty="0" err="1">
                <a:latin typeface="Verdana"/>
                <a:cs typeface="Verdana"/>
              </a:rPr>
              <a:t>r</a:t>
            </a:r>
            <a:r>
              <a:rPr sz="2200" spc="-175" dirty="0" err="1">
                <a:latin typeface="Verdana"/>
                <a:cs typeface="Verdana"/>
              </a:rPr>
              <a:t>m</a:t>
            </a:r>
            <a:r>
              <a:rPr sz="2200" spc="60" dirty="0" err="1">
                <a:latin typeface="Verdana"/>
                <a:cs typeface="Verdana"/>
              </a:rPr>
              <a:t>e</a:t>
            </a:r>
            <a:r>
              <a:rPr sz="2200" spc="-5" dirty="0" err="1">
                <a:latin typeface="Verdana"/>
                <a:cs typeface="Verdana"/>
              </a:rPr>
              <a:t>l</a:t>
            </a:r>
            <a:r>
              <a:rPr sz="2200" spc="60" dirty="0" err="1">
                <a:latin typeface="Verdana"/>
                <a:cs typeface="Verdana"/>
              </a:rPr>
              <a:t>o</a:t>
            </a:r>
            <a:r>
              <a:rPr sz="2200" spc="-145" dirty="0" err="1">
                <a:latin typeface="Verdana"/>
                <a:cs typeface="Verdana"/>
              </a:rPr>
              <a:t>r</a:t>
            </a:r>
            <a:r>
              <a:rPr lang="ro-RO" sz="2200" spc="-145" dirty="0">
                <a:latin typeface="Verdana"/>
                <a:cs typeface="Verdana"/>
              </a:rPr>
              <a:t> – 44.705.882 euro FEDR+BS</a:t>
            </a:r>
            <a:endParaRPr sz="2200" dirty="0">
              <a:latin typeface="Verdana"/>
              <a:cs typeface="Verdana"/>
            </a:endParaRPr>
          </a:p>
          <a:p>
            <a:pPr marL="95250">
              <a:lnSpc>
                <a:spcPct val="100000"/>
              </a:lnSpc>
              <a:spcBef>
                <a:spcPts val="405"/>
              </a:spcBef>
              <a:buChar char="•"/>
              <a:tabLst>
                <a:tab pos="631190" algn="l"/>
              </a:tabLst>
            </a:pPr>
            <a:r>
              <a:rPr lang="ro-RO" sz="2200" spc="-30" dirty="0">
                <a:latin typeface="Verdana"/>
                <a:cs typeface="Verdana"/>
              </a:rPr>
              <a:t> </a:t>
            </a:r>
            <a:r>
              <a:rPr sz="2200" spc="-30" dirty="0" err="1">
                <a:latin typeface="Verdana"/>
                <a:cs typeface="Verdana"/>
              </a:rPr>
              <a:t>dezvoltarea</a:t>
            </a:r>
            <a:r>
              <a:rPr sz="2200" spc="-165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serviciilor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30" dirty="0">
                <a:latin typeface="Verdana"/>
                <a:cs typeface="Verdana"/>
              </a:rPr>
              <a:t>aferente</a:t>
            </a:r>
            <a:r>
              <a:rPr sz="2200" spc="-165" dirty="0">
                <a:latin typeface="Verdana"/>
                <a:cs typeface="Verdana"/>
              </a:rPr>
              <a:t> </a:t>
            </a:r>
            <a:r>
              <a:rPr sz="2200" spc="-55" dirty="0">
                <a:latin typeface="Verdana"/>
                <a:cs typeface="Verdana"/>
              </a:rPr>
              <a:t>parcurilor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90" dirty="0">
                <a:latin typeface="Verdana"/>
                <a:cs typeface="Verdana"/>
              </a:rPr>
              <a:t>industriale;</a:t>
            </a:r>
            <a:endParaRPr sz="2200" dirty="0">
              <a:latin typeface="Verdana"/>
              <a:cs typeface="Verdana"/>
            </a:endParaRPr>
          </a:p>
          <a:p>
            <a:pPr marL="95250" marR="803275">
              <a:lnSpc>
                <a:spcPct val="115199"/>
              </a:lnSpc>
              <a:buChar char="•"/>
              <a:tabLst>
                <a:tab pos="631190" algn="l"/>
              </a:tabLst>
            </a:pPr>
            <a:r>
              <a:rPr lang="ro-RO" sz="2200" spc="-100" dirty="0">
                <a:latin typeface="Verdana"/>
                <a:cs typeface="Verdana"/>
              </a:rPr>
              <a:t> </a:t>
            </a:r>
            <a:r>
              <a:rPr sz="2200" spc="-100" dirty="0" err="1">
                <a:latin typeface="Verdana"/>
                <a:cs typeface="Verdana"/>
              </a:rPr>
              <a:t>sprijin</a:t>
            </a:r>
            <a:r>
              <a:rPr sz="2200" spc="-100" dirty="0">
                <a:latin typeface="Verdana"/>
                <a:cs typeface="Verdana"/>
              </a:rPr>
              <a:t> </a:t>
            </a:r>
            <a:r>
              <a:rPr sz="2200" spc="-70" dirty="0">
                <a:latin typeface="Verdana"/>
                <a:cs typeface="Verdana"/>
              </a:rPr>
              <a:t>financiar </a:t>
            </a:r>
            <a:r>
              <a:rPr sz="2200" spc="-20" dirty="0">
                <a:latin typeface="Verdana"/>
                <a:cs typeface="Verdana"/>
              </a:rPr>
              <a:t>acordat </a:t>
            </a:r>
            <a:r>
              <a:rPr sz="2200" spc="-70" dirty="0">
                <a:latin typeface="Verdana"/>
                <a:cs typeface="Verdana"/>
              </a:rPr>
              <a:t>pentru </a:t>
            </a:r>
            <a:r>
              <a:rPr sz="2200" spc="-30" dirty="0">
                <a:latin typeface="Verdana"/>
                <a:cs typeface="Verdana"/>
              </a:rPr>
              <a:t>dezvoltarea </a:t>
            </a:r>
            <a:r>
              <a:rPr sz="2200" spc="-20" dirty="0">
                <a:latin typeface="Verdana"/>
                <a:cs typeface="Verdana"/>
              </a:rPr>
              <a:t>și </a:t>
            </a:r>
            <a:r>
              <a:rPr sz="2200" spc="-15" dirty="0">
                <a:latin typeface="Verdana"/>
                <a:cs typeface="Verdana"/>
              </a:rPr>
              <a:t> </a:t>
            </a:r>
            <a:r>
              <a:rPr sz="2200" spc="65" dirty="0">
                <a:latin typeface="Verdana"/>
                <a:cs typeface="Verdana"/>
              </a:rPr>
              <a:t>s</a:t>
            </a:r>
            <a:r>
              <a:rPr sz="2200" spc="-135" dirty="0">
                <a:latin typeface="Verdana"/>
                <a:cs typeface="Verdana"/>
              </a:rPr>
              <a:t>u</a:t>
            </a:r>
            <a:r>
              <a:rPr sz="2200" spc="65" dirty="0">
                <a:latin typeface="Verdana"/>
                <a:cs typeface="Verdana"/>
              </a:rPr>
              <a:t>s</a:t>
            </a:r>
            <a:r>
              <a:rPr sz="2200" spc="-85" dirty="0">
                <a:latin typeface="Verdana"/>
                <a:cs typeface="Verdana"/>
              </a:rPr>
              <a:t>ț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35" dirty="0">
                <a:latin typeface="Verdana"/>
                <a:cs typeface="Verdana"/>
              </a:rPr>
              <a:t>n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150" dirty="0">
                <a:latin typeface="Verdana"/>
                <a:cs typeface="Verdana"/>
              </a:rPr>
              <a:t>r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60" dirty="0">
                <a:latin typeface="Verdana"/>
                <a:cs typeface="Verdana"/>
              </a:rPr>
              <a:t>a</a:t>
            </a:r>
            <a:r>
              <a:rPr sz="2200" spc="-165" dirty="0">
                <a:latin typeface="Verdana"/>
                <a:cs typeface="Verdana"/>
              </a:rPr>
              <a:t> </a:t>
            </a:r>
            <a:r>
              <a:rPr sz="2200" spc="-65" dirty="0">
                <a:latin typeface="Verdana"/>
                <a:cs typeface="Verdana"/>
              </a:rPr>
              <a:t>a</a:t>
            </a:r>
            <a:r>
              <a:rPr sz="2200" spc="165" dirty="0">
                <a:latin typeface="Verdana"/>
                <a:cs typeface="Verdana"/>
              </a:rPr>
              <a:t>c</a:t>
            </a:r>
            <a:r>
              <a:rPr sz="2200" spc="-85" dirty="0">
                <a:latin typeface="Verdana"/>
                <a:cs typeface="Verdana"/>
              </a:rPr>
              <a:t>t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70" dirty="0">
                <a:latin typeface="Verdana"/>
                <a:cs typeface="Verdana"/>
              </a:rPr>
              <a:t>v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85" dirty="0">
                <a:latin typeface="Verdana"/>
                <a:cs typeface="Verdana"/>
              </a:rPr>
              <a:t>t</a:t>
            </a:r>
            <a:r>
              <a:rPr sz="2200" spc="-65" dirty="0">
                <a:latin typeface="Verdana"/>
                <a:cs typeface="Verdana"/>
              </a:rPr>
              <a:t>ă</a:t>
            </a:r>
            <a:r>
              <a:rPr sz="2200" spc="-85" dirty="0">
                <a:latin typeface="Verdana"/>
                <a:cs typeface="Verdana"/>
              </a:rPr>
              <a:t>ț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10" dirty="0">
                <a:latin typeface="Verdana"/>
                <a:cs typeface="Verdana"/>
              </a:rPr>
              <a:t>i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5" dirty="0">
                <a:latin typeface="Verdana"/>
                <a:cs typeface="Verdana"/>
              </a:rPr>
              <a:t>f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50" dirty="0">
                <a:latin typeface="Verdana"/>
                <a:cs typeface="Verdana"/>
              </a:rPr>
              <a:t>r</a:t>
            </a:r>
            <a:r>
              <a:rPr sz="2200" spc="-175" dirty="0">
                <a:latin typeface="Verdana"/>
                <a:cs typeface="Verdana"/>
              </a:rPr>
              <a:t>m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5" dirty="0">
                <a:latin typeface="Verdana"/>
                <a:cs typeface="Verdana"/>
              </a:rPr>
              <a:t>l</a:t>
            </a:r>
            <a:r>
              <a:rPr sz="2200" spc="60" dirty="0">
                <a:latin typeface="Verdana"/>
                <a:cs typeface="Verdana"/>
              </a:rPr>
              <a:t>o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150" dirty="0">
                <a:latin typeface="Verdana"/>
                <a:cs typeface="Verdana"/>
              </a:rPr>
              <a:t>r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5" dirty="0">
                <a:latin typeface="Verdana"/>
                <a:cs typeface="Verdana"/>
              </a:rPr>
              <a:t>z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10" dirty="0">
                <a:latin typeface="Verdana"/>
                <a:cs typeface="Verdana"/>
              </a:rPr>
              <a:t>d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135" dirty="0">
                <a:latin typeface="Verdana"/>
                <a:cs typeface="Verdana"/>
              </a:rPr>
              <a:t>n</a:t>
            </a:r>
            <a:r>
              <a:rPr sz="2200" spc="-85" dirty="0">
                <a:latin typeface="Verdana"/>
                <a:cs typeface="Verdana"/>
              </a:rPr>
              <a:t>t</a:t>
            </a:r>
            <a:r>
              <a:rPr sz="2200" spc="65" dirty="0">
                <a:latin typeface="Verdana"/>
                <a:cs typeface="Verdana"/>
              </a:rPr>
              <a:t>e</a:t>
            </a:r>
            <a:r>
              <a:rPr sz="2200" spc="-165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d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30" dirty="0">
                <a:latin typeface="Verdana"/>
                <a:cs typeface="Verdana"/>
              </a:rPr>
              <a:t>n</a:t>
            </a:r>
            <a:r>
              <a:rPr sz="2200" spc="-165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p</a:t>
            </a:r>
            <a:r>
              <a:rPr sz="2200" spc="-65" dirty="0">
                <a:latin typeface="Verdana"/>
                <a:cs typeface="Verdana"/>
              </a:rPr>
              <a:t>a</a:t>
            </a:r>
            <a:r>
              <a:rPr sz="2200" spc="-150" dirty="0">
                <a:latin typeface="Verdana"/>
                <a:cs typeface="Verdana"/>
              </a:rPr>
              <a:t>r</a:t>
            </a:r>
            <a:r>
              <a:rPr sz="2200" spc="165" dirty="0">
                <a:latin typeface="Verdana"/>
                <a:cs typeface="Verdana"/>
              </a:rPr>
              <a:t>c</a:t>
            </a:r>
            <a:r>
              <a:rPr sz="2200" spc="-135" dirty="0">
                <a:latin typeface="Verdana"/>
                <a:cs typeface="Verdana"/>
              </a:rPr>
              <a:t>u</a:t>
            </a:r>
            <a:r>
              <a:rPr sz="2200" dirty="0">
                <a:latin typeface="Verdana"/>
                <a:cs typeface="Verdana"/>
              </a:rPr>
              <a:t>l  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35" dirty="0">
                <a:latin typeface="Verdana"/>
                <a:cs typeface="Verdana"/>
              </a:rPr>
              <a:t>n</a:t>
            </a:r>
            <a:r>
              <a:rPr sz="2200" spc="10" dirty="0">
                <a:latin typeface="Verdana"/>
                <a:cs typeface="Verdana"/>
              </a:rPr>
              <a:t>d</a:t>
            </a:r>
            <a:r>
              <a:rPr sz="2200" spc="-135" dirty="0">
                <a:latin typeface="Verdana"/>
                <a:cs typeface="Verdana"/>
              </a:rPr>
              <a:t>u</a:t>
            </a:r>
            <a:r>
              <a:rPr sz="2200" spc="65" dirty="0">
                <a:latin typeface="Verdana"/>
                <a:cs typeface="Verdana"/>
              </a:rPr>
              <a:t>s</a:t>
            </a:r>
            <a:r>
              <a:rPr sz="2200" spc="-85" dirty="0">
                <a:latin typeface="Verdana"/>
                <a:cs typeface="Verdana"/>
              </a:rPr>
              <a:t>t</a:t>
            </a:r>
            <a:r>
              <a:rPr sz="2200" spc="-150" dirty="0">
                <a:latin typeface="Verdana"/>
                <a:cs typeface="Verdana"/>
              </a:rPr>
              <a:t>r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65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l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250" dirty="0">
                <a:latin typeface="Verdana"/>
                <a:cs typeface="Verdana"/>
              </a:rPr>
              <a:t>-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35" dirty="0">
                <a:latin typeface="Verdana"/>
                <a:cs typeface="Verdana"/>
              </a:rPr>
              <a:t>n</a:t>
            </a:r>
            <a:r>
              <a:rPr sz="2200" spc="65" dirty="0">
                <a:latin typeface="Verdana"/>
                <a:cs typeface="Verdana"/>
              </a:rPr>
              <a:t>s</a:t>
            </a:r>
            <a:r>
              <a:rPr sz="2200" spc="-85" dirty="0">
                <a:latin typeface="Verdana"/>
                <a:cs typeface="Verdana"/>
              </a:rPr>
              <a:t>t</a:t>
            </a:r>
            <a:r>
              <a:rPr sz="2200" spc="-150" dirty="0">
                <a:latin typeface="Verdana"/>
                <a:cs typeface="Verdana"/>
              </a:rPr>
              <a:t>r</a:t>
            </a:r>
            <a:r>
              <a:rPr sz="2200" spc="-135" dirty="0">
                <a:latin typeface="Verdana"/>
                <a:cs typeface="Verdana"/>
              </a:rPr>
              <a:t>u</a:t>
            </a:r>
            <a:r>
              <a:rPr sz="2200" spc="-175" dirty="0">
                <a:latin typeface="Verdana"/>
                <a:cs typeface="Verdana"/>
              </a:rPr>
              <a:t>m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135" dirty="0">
                <a:latin typeface="Verdana"/>
                <a:cs typeface="Verdana"/>
              </a:rPr>
              <a:t>n</a:t>
            </a:r>
            <a:r>
              <a:rPr sz="2200" spc="-80" dirty="0">
                <a:latin typeface="Verdana"/>
                <a:cs typeface="Verdana"/>
              </a:rPr>
              <a:t>t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5" dirty="0" err="1">
                <a:latin typeface="Verdana"/>
                <a:cs typeface="Verdana"/>
              </a:rPr>
              <a:t>f</a:t>
            </a:r>
            <a:r>
              <a:rPr sz="2200" spc="-114" dirty="0" err="1">
                <a:latin typeface="Verdana"/>
                <a:cs typeface="Verdana"/>
              </a:rPr>
              <a:t>i</a:t>
            </a:r>
            <a:r>
              <a:rPr sz="2200" spc="-135" dirty="0" err="1">
                <a:latin typeface="Verdana"/>
                <a:cs typeface="Verdana"/>
              </a:rPr>
              <a:t>n</a:t>
            </a:r>
            <a:r>
              <a:rPr sz="2200" spc="-65" dirty="0" err="1">
                <a:latin typeface="Verdana"/>
                <a:cs typeface="Verdana"/>
              </a:rPr>
              <a:t>a</a:t>
            </a:r>
            <a:r>
              <a:rPr sz="2200" spc="-135" dirty="0" err="1">
                <a:latin typeface="Verdana"/>
                <a:cs typeface="Verdana"/>
              </a:rPr>
              <a:t>n</a:t>
            </a:r>
            <a:r>
              <a:rPr sz="2200" spc="165" dirty="0" err="1">
                <a:latin typeface="Verdana"/>
                <a:cs typeface="Verdana"/>
              </a:rPr>
              <a:t>c</a:t>
            </a:r>
            <a:r>
              <a:rPr sz="2200" spc="-114" dirty="0" err="1">
                <a:latin typeface="Verdana"/>
                <a:cs typeface="Verdana"/>
              </a:rPr>
              <a:t>i</a:t>
            </a:r>
            <a:r>
              <a:rPr sz="2200" spc="-65" dirty="0" err="1">
                <a:latin typeface="Verdana"/>
                <a:cs typeface="Verdana"/>
              </a:rPr>
              <a:t>a</a:t>
            </a:r>
            <a:r>
              <a:rPr sz="2200" spc="-150" dirty="0" err="1">
                <a:latin typeface="Verdana"/>
                <a:cs typeface="Verdana"/>
              </a:rPr>
              <a:t>r</a:t>
            </a:r>
            <a:r>
              <a:rPr sz="2200" spc="-280" dirty="0">
                <a:latin typeface="Verdana"/>
                <a:cs typeface="Verdana"/>
              </a:rPr>
              <a:t>.</a:t>
            </a:r>
            <a:r>
              <a:rPr lang="ro-RO" sz="2200" spc="-280" dirty="0">
                <a:latin typeface="Verdana"/>
                <a:cs typeface="Verdana"/>
              </a:rPr>
              <a:t> – 17.647.059 euro FEDR+BS</a:t>
            </a:r>
            <a:endParaRPr sz="2200" dirty="0">
              <a:latin typeface="Verdana"/>
              <a:cs typeface="Verdana"/>
            </a:endParaRPr>
          </a:p>
          <a:p>
            <a:pPr marL="95250" marR="1115060">
              <a:lnSpc>
                <a:spcPct val="115199"/>
              </a:lnSpc>
              <a:buChar char="•"/>
              <a:tabLst>
                <a:tab pos="631190" algn="l"/>
              </a:tabLst>
            </a:pPr>
            <a:r>
              <a:rPr lang="ro-RO" sz="2200" spc="-100" dirty="0">
                <a:latin typeface="Verdana"/>
                <a:cs typeface="Verdana"/>
              </a:rPr>
              <a:t> </a:t>
            </a:r>
            <a:r>
              <a:rPr sz="2200" spc="-100" dirty="0" err="1">
                <a:latin typeface="Verdana"/>
                <a:cs typeface="Verdana"/>
              </a:rPr>
              <a:t>sprijin</a:t>
            </a:r>
            <a:r>
              <a:rPr sz="2200" spc="-165" dirty="0">
                <a:latin typeface="Verdana"/>
                <a:cs typeface="Verdana"/>
              </a:rPr>
              <a:t> </a:t>
            </a:r>
            <a:r>
              <a:rPr sz="2200" spc="-70" dirty="0">
                <a:latin typeface="Verdana"/>
                <a:cs typeface="Verdana"/>
              </a:rPr>
              <a:t>financiar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acordat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70" dirty="0">
                <a:latin typeface="Verdana"/>
                <a:cs typeface="Verdana"/>
              </a:rPr>
              <a:t>pentru</a:t>
            </a:r>
            <a:r>
              <a:rPr sz="2200" spc="-165" dirty="0">
                <a:latin typeface="Verdana"/>
                <a:cs typeface="Verdana"/>
              </a:rPr>
              <a:t> </a:t>
            </a:r>
            <a:r>
              <a:rPr sz="2200" spc="-30" dirty="0">
                <a:latin typeface="Verdana"/>
                <a:cs typeface="Verdana"/>
              </a:rPr>
              <a:t>dezvoltarea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și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65" dirty="0">
                <a:latin typeface="Verdana"/>
                <a:cs typeface="Verdana"/>
              </a:rPr>
              <a:t>s</a:t>
            </a:r>
            <a:r>
              <a:rPr sz="2200" spc="-135" dirty="0">
                <a:latin typeface="Verdana"/>
                <a:cs typeface="Verdana"/>
              </a:rPr>
              <a:t>u</a:t>
            </a:r>
            <a:r>
              <a:rPr sz="2200" spc="65" dirty="0">
                <a:latin typeface="Verdana"/>
                <a:cs typeface="Verdana"/>
              </a:rPr>
              <a:t>s</a:t>
            </a:r>
            <a:r>
              <a:rPr sz="2200" spc="-85" dirty="0">
                <a:latin typeface="Verdana"/>
                <a:cs typeface="Verdana"/>
              </a:rPr>
              <a:t>ț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35" dirty="0">
                <a:latin typeface="Verdana"/>
                <a:cs typeface="Verdana"/>
              </a:rPr>
              <a:t>n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150" dirty="0">
                <a:latin typeface="Verdana"/>
                <a:cs typeface="Verdana"/>
              </a:rPr>
              <a:t>r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60" dirty="0">
                <a:latin typeface="Verdana"/>
                <a:cs typeface="Verdana"/>
              </a:rPr>
              <a:t>a</a:t>
            </a:r>
            <a:r>
              <a:rPr sz="2200" spc="-165" dirty="0">
                <a:latin typeface="Verdana"/>
                <a:cs typeface="Verdana"/>
              </a:rPr>
              <a:t> </a:t>
            </a:r>
            <a:r>
              <a:rPr sz="2200" spc="-65" dirty="0">
                <a:latin typeface="Verdana"/>
                <a:cs typeface="Verdana"/>
              </a:rPr>
              <a:t>a</a:t>
            </a:r>
            <a:r>
              <a:rPr sz="2200" spc="165" dirty="0">
                <a:latin typeface="Verdana"/>
                <a:cs typeface="Verdana"/>
              </a:rPr>
              <a:t>c</a:t>
            </a:r>
            <a:r>
              <a:rPr sz="2200" spc="-85" dirty="0">
                <a:latin typeface="Verdana"/>
                <a:cs typeface="Verdana"/>
              </a:rPr>
              <a:t>t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70" dirty="0">
                <a:latin typeface="Verdana"/>
                <a:cs typeface="Verdana"/>
              </a:rPr>
              <a:t>v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85" dirty="0">
                <a:latin typeface="Verdana"/>
                <a:cs typeface="Verdana"/>
              </a:rPr>
              <a:t>t</a:t>
            </a:r>
            <a:r>
              <a:rPr sz="2200" spc="-65" dirty="0">
                <a:latin typeface="Verdana"/>
                <a:cs typeface="Verdana"/>
              </a:rPr>
              <a:t>ă</a:t>
            </a:r>
            <a:r>
              <a:rPr sz="2200" spc="-85" dirty="0">
                <a:latin typeface="Verdana"/>
                <a:cs typeface="Verdana"/>
              </a:rPr>
              <a:t>ț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10" dirty="0">
                <a:latin typeface="Verdana"/>
                <a:cs typeface="Verdana"/>
              </a:rPr>
              <a:t>i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5" dirty="0">
                <a:latin typeface="Verdana"/>
                <a:cs typeface="Verdana"/>
              </a:rPr>
              <a:t>f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50" dirty="0">
                <a:latin typeface="Verdana"/>
                <a:cs typeface="Verdana"/>
              </a:rPr>
              <a:t>r</a:t>
            </a:r>
            <a:r>
              <a:rPr sz="2200" spc="-175" dirty="0">
                <a:latin typeface="Verdana"/>
                <a:cs typeface="Verdana"/>
              </a:rPr>
              <a:t>m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5" dirty="0">
                <a:latin typeface="Verdana"/>
                <a:cs typeface="Verdana"/>
              </a:rPr>
              <a:t>l</a:t>
            </a:r>
            <a:r>
              <a:rPr sz="2200" spc="60" dirty="0">
                <a:latin typeface="Verdana"/>
                <a:cs typeface="Verdana"/>
              </a:rPr>
              <a:t>o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114" dirty="0">
                <a:latin typeface="Verdana"/>
                <a:cs typeface="Verdana"/>
              </a:rPr>
              <a:t>i</a:t>
            </a:r>
            <a:r>
              <a:rPr sz="2200" spc="-135" dirty="0">
                <a:latin typeface="Verdana"/>
                <a:cs typeface="Verdana"/>
              </a:rPr>
              <a:t>n</a:t>
            </a:r>
            <a:r>
              <a:rPr sz="2200" spc="165" dirty="0">
                <a:latin typeface="Verdana"/>
                <a:cs typeface="Verdana"/>
              </a:rPr>
              <a:t>c</a:t>
            </a:r>
            <a:r>
              <a:rPr sz="2200" spc="-135" dirty="0">
                <a:latin typeface="Verdana"/>
                <a:cs typeface="Verdana"/>
              </a:rPr>
              <a:t>u</a:t>
            </a:r>
            <a:r>
              <a:rPr sz="2200" spc="10" dirty="0">
                <a:latin typeface="Verdana"/>
                <a:cs typeface="Verdana"/>
              </a:rPr>
              <a:t>b</a:t>
            </a:r>
            <a:r>
              <a:rPr sz="2200" spc="-65" dirty="0">
                <a:latin typeface="Verdana"/>
                <a:cs typeface="Verdana"/>
              </a:rPr>
              <a:t>a</a:t>
            </a:r>
            <a:r>
              <a:rPr sz="2200" spc="-85" dirty="0">
                <a:latin typeface="Verdana"/>
                <a:cs typeface="Verdana"/>
              </a:rPr>
              <a:t>t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280" dirty="0">
                <a:latin typeface="Verdana"/>
                <a:cs typeface="Verdana"/>
              </a:rPr>
              <a:t>.</a:t>
            </a:r>
            <a:r>
              <a:rPr lang="ro-RO" sz="2200" spc="-280" dirty="0">
                <a:latin typeface="Verdana"/>
                <a:cs typeface="Verdana"/>
              </a:rPr>
              <a:t> - 11.764.706 euro FEDR+BS</a:t>
            </a:r>
            <a:endParaRPr sz="22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87503" y="9855482"/>
            <a:ext cx="2526030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580" dirty="0"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sz="2100" b="1" spc="30" dirty="0"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5" dirty="0"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2100" b="1" spc="409" dirty="0"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sz="2100" b="1" spc="370" dirty="0"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65" dirty="0"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2100" b="1" spc="385" dirty="0"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2100" b="1" spc="30" dirty="0"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0" dirty="0"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55" dirty="0"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320" dirty="0"/>
              <a:t>FACEBOOK.COM/ADRSE.RO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2826" y="463936"/>
            <a:ext cx="6770370" cy="17399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459"/>
              </a:spcBef>
            </a:pPr>
            <a:r>
              <a:rPr sz="3000" spc="495" dirty="0">
                <a:solidFill>
                  <a:srgbClr val="1B2032"/>
                </a:solidFill>
                <a:latin typeface="Calibri"/>
                <a:cs typeface="Calibri"/>
              </a:rPr>
              <a:t>PRIORITATEA </a:t>
            </a:r>
            <a:r>
              <a:rPr sz="3000" spc="-270" dirty="0">
                <a:solidFill>
                  <a:srgbClr val="1B2032"/>
                </a:solidFill>
                <a:latin typeface="Calibri"/>
                <a:cs typeface="Calibri"/>
              </a:rPr>
              <a:t>1</a:t>
            </a:r>
            <a:r>
              <a:rPr sz="3000" spc="-265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lang="ro-RO" sz="3000" spc="-265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sz="3000" spc="250" dirty="0">
                <a:solidFill>
                  <a:srgbClr val="1B2032"/>
                </a:solidFill>
                <a:latin typeface="Calibri"/>
                <a:cs typeface="Calibri"/>
              </a:rPr>
              <a:t>- </a:t>
            </a:r>
            <a:r>
              <a:rPr sz="3000" spc="515" dirty="0">
                <a:solidFill>
                  <a:srgbClr val="1B2032"/>
                </a:solidFill>
                <a:latin typeface="Calibri"/>
                <a:cs typeface="Calibri"/>
              </a:rPr>
              <a:t>O </a:t>
            </a:r>
            <a:r>
              <a:rPr sz="3000" spc="445" dirty="0">
                <a:solidFill>
                  <a:srgbClr val="1B2032"/>
                </a:solidFill>
                <a:latin typeface="Calibri"/>
                <a:cs typeface="Calibri"/>
              </a:rPr>
              <a:t>REGIUNE </a:t>
            </a:r>
            <a:r>
              <a:rPr sz="3000" spc="450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sz="3000" spc="475" dirty="0">
                <a:solidFill>
                  <a:srgbClr val="1B2032"/>
                </a:solidFill>
                <a:latin typeface="Calibri"/>
                <a:cs typeface="Calibri"/>
              </a:rPr>
              <a:t>COMPETITIVĂ </a:t>
            </a:r>
            <a:r>
              <a:rPr sz="3000" spc="465" dirty="0">
                <a:solidFill>
                  <a:srgbClr val="1B2032"/>
                </a:solidFill>
                <a:latin typeface="Calibri"/>
                <a:cs typeface="Calibri"/>
              </a:rPr>
              <a:t>PRIN </a:t>
            </a:r>
            <a:r>
              <a:rPr sz="3000" spc="450" dirty="0">
                <a:solidFill>
                  <a:srgbClr val="1B2032"/>
                </a:solidFill>
                <a:latin typeface="Calibri"/>
                <a:cs typeface="Calibri"/>
              </a:rPr>
              <a:t>INOVARE, </a:t>
            </a:r>
            <a:r>
              <a:rPr sz="3000" spc="455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sz="3000" spc="475" dirty="0">
                <a:solidFill>
                  <a:srgbClr val="1B2032"/>
                </a:solidFill>
                <a:latin typeface="Calibri"/>
                <a:cs typeface="Calibri"/>
              </a:rPr>
              <a:t>DIGITALIZARE</a:t>
            </a:r>
            <a:r>
              <a:rPr sz="3000" spc="190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sz="3000" spc="400" dirty="0">
                <a:solidFill>
                  <a:srgbClr val="1B2032"/>
                </a:solidFill>
                <a:latin typeface="Calibri"/>
                <a:cs typeface="Calibri"/>
              </a:rPr>
              <a:t>ȘI</a:t>
            </a:r>
            <a:r>
              <a:rPr sz="3000" spc="195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sz="3000" spc="465" dirty="0">
                <a:solidFill>
                  <a:srgbClr val="1B2032"/>
                </a:solidFill>
                <a:latin typeface="Calibri"/>
                <a:cs typeface="Calibri"/>
              </a:rPr>
              <a:t>ÎNTREPRINDERI </a:t>
            </a:r>
            <a:r>
              <a:rPr sz="3000" spc="-665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sz="3000" spc="445" dirty="0">
                <a:solidFill>
                  <a:srgbClr val="1B2032"/>
                </a:solidFill>
                <a:latin typeface="Calibri"/>
                <a:cs typeface="Calibri"/>
              </a:rPr>
              <a:t>DINAMICE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86747" y="951229"/>
            <a:ext cx="771779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2400" b="1" spc="75" dirty="0">
                <a:solidFill>
                  <a:srgbClr val="004AAC"/>
                </a:solidFill>
                <a:latin typeface="Trebuchet MS"/>
                <a:cs typeface="Trebuchet MS"/>
              </a:rPr>
              <a:t>Obiectiv</a:t>
            </a:r>
            <a:r>
              <a:rPr sz="2400" b="1" spc="-10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50" dirty="0">
                <a:solidFill>
                  <a:srgbClr val="004AAC"/>
                </a:solidFill>
                <a:latin typeface="Trebuchet MS"/>
                <a:cs typeface="Trebuchet MS"/>
              </a:rPr>
              <a:t>specific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60" dirty="0">
                <a:solidFill>
                  <a:srgbClr val="004AAC"/>
                </a:solidFill>
                <a:latin typeface="Trebuchet MS"/>
                <a:cs typeface="Trebuchet MS"/>
              </a:rPr>
              <a:t>FEDR</a:t>
            </a:r>
            <a:r>
              <a:rPr sz="2400" b="1" spc="-10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170" dirty="0">
                <a:solidFill>
                  <a:srgbClr val="004AAC"/>
                </a:solidFill>
                <a:latin typeface="Trebuchet MS"/>
                <a:cs typeface="Trebuchet MS"/>
              </a:rPr>
              <a:t>a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-20" dirty="0">
                <a:solidFill>
                  <a:srgbClr val="004AAC"/>
                </a:solidFill>
                <a:latin typeface="Trebuchet MS"/>
                <a:cs typeface="Trebuchet MS"/>
              </a:rPr>
              <a:t>(iii)</a:t>
            </a:r>
            <a:r>
              <a:rPr sz="2400" b="1" spc="-10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90" dirty="0">
                <a:solidFill>
                  <a:srgbClr val="004AAC"/>
                </a:solidFill>
                <a:latin typeface="Trebuchet MS"/>
                <a:cs typeface="Trebuchet MS"/>
              </a:rPr>
              <a:t>Intensificarea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50" dirty="0">
                <a:solidFill>
                  <a:srgbClr val="004AAC"/>
                </a:solidFill>
                <a:latin typeface="Trebuchet MS"/>
                <a:cs typeface="Trebuchet MS"/>
              </a:rPr>
              <a:t>creşterii </a:t>
            </a:r>
            <a:r>
              <a:rPr sz="2400" b="1" spc="-71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90" dirty="0">
                <a:solidFill>
                  <a:srgbClr val="004AAC"/>
                </a:solidFill>
                <a:latin typeface="Trebuchet MS"/>
                <a:cs typeface="Trebuchet MS"/>
              </a:rPr>
              <a:t>durabile</a:t>
            </a:r>
            <a:r>
              <a:rPr sz="2400" b="1" spc="-10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004AAC"/>
                </a:solidFill>
                <a:latin typeface="Trebuchet MS"/>
                <a:cs typeface="Trebuchet MS"/>
              </a:rPr>
              <a:t>şi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170" dirty="0">
                <a:solidFill>
                  <a:srgbClr val="004AAC"/>
                </a:solidFill>
                <a:latin typeface="Trebuchet MS"/>
                <a:cs typeface="Trebuchet MS"/>
              </a:rPr>
              <a:t>a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80" dirty="0">
                <a:solidFill>
                  <a:srgbClr val="004AAC"/>
                </a:solidFill>
                <a:latin typeface="Trebuchet MS"/>
                <a:cs typeface="Trebuchet MS"/>
              </a:rPr>
              <a:t>competitivităţii</a:t>
            </a:r>
            <a:r>
              <a:rPr sz="2400" b="1" spc="-10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140" dirty="0">
                <a:solidFill>
                  <a:srgbClr val="004AAC"/>
                </a:solidFill>
                <a:latin typeface="Trebuchet MS"/>
                <a:cs typeface="Trebuchet MS"/>
              </a:rPr>
              <a:t>IMM-urilor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004AAC"/>
                </a:solidFill>
                <a:latin typeface="Trebuchet MS"/>
                <a:cs typeface="Trebuchet MS"/>
              </a:rPr>
              <a:t>şi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75" dirty="0">
                <a:solidFill>
                  <a:srgbClr val="004AAC"/>
                </a:solidFill>
                <a:latin typeface="Trebuchet MS"/>
                <a:cs typeface="Trebuchet MS"/>
              </a:rPr>
              <a:t>crearea </a:t>
            </a:r>
            <a:r>
              <a:rPr sz="2400" b="1" spc="80" dirty="0">
                <a:solidFill>
                  <a:srgbClr val="004AAC"/>
                </a:solidFill>
                <a:latin typeface="Trebuchet MS"/>
                <a:cs typeface="Trebuchet MS"/>
              </a:rPr>
              <a:t> de </a:t>
            </a:r>
            <a:r>
              <a:rPr sz="2400" b="1" spc="65" dirty="0">
                <a:solidFill>
                  <a:srgbClr val="004AAC"/>
                </a:solidFill>
                <a:latin typeface="Trebuchet MS"/>
                <a:cs typeface="Trebuchet MS"/>
              </a:rPr>
              <a:t>locuri </a:t>
            </a:r>
            <a:r>
              <a:rPr sz="2400" b="1" spc="80" dirty="0">
                <a:solidFill>
                  <a:srgbClr val="004AAC"/>
                </a:solidFill>
                <a:latin typeface="Trebuchet MS"/>
                <a:cs typeface="Trebuchet MS"/>
              </a:rPr>
              <a:t>de </a:t>
            </a:r>
            <a:r>
              <a:rPr sz="2400" b="1" spc="155" dirty="0">
                <a:solidFill>
                  <a:srgbClr val="004AAC"/>
                </a:solidFill>
                <a:latin typeface="Trebuchet MS"/>
                <a:cs typeface="Trebuchet MS"/>
              </a:rPr>
              <a:t>muncă </a:t>
            </a:r>
            <a:r>
              <a:rPr sz="2400" b="1" spc="85" dirty="0">
                <a:solidFill>
                  <a:srgbClr val="004AAC"/>
                </a:solidFill>
                <a:latin typeface="Trebuchet MS"/>
                <a:cs typeface="Trebuchet MS"/>
              </a:rPr>
              <a:t>în </a:t>
            </a:r>
            <a:r>
              <a:rPr sz="2400" b="1" spc="125" dirty="0">
                <a:solidFill>
                  <a:srgbClr val="004AAC"/>
                </a:solidFill>
                <a:latin typeface="Trebuchet MS"/>
                <a:cs typeface="Trebuchet MS"/>
              </a:rPr>
              <a:t>IMM-uri, </a:t>
            </a:r>
            <a:r>
              <a:rPr sz="2400" b="1" spc="80" dirty="0">
                <a:solidFill>
                  <a:srgbClr val="004AAC"/>
                </a:solidFill>
                <a:latin typeface="Trebuchet MS"/>
                <a:cs typeface="Trebuchet MS"/>
              </a:rPr>
              <a:t>inclusiv </a:t>
            </a:r>
            <a:r>
              <a:rPr sz="2400" b="1" spc="90" dirty="0">
                <a:solidFill>
                  <a:srgbClr val="004AAC"/>
                </a:solidFill>
                <a:latin typeface="Trebuchet MS"/>
                <a:cs typeface="Trebuchet MS"/>
              </a:rPr>
              <a:t>prin </a:t>
            </a:r>
            <a:r>
              <a:rPr sz="2400" b="1" spc="9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70" dirty="0">
                <a:solidFill>
                  <a:srgbClr val="004AAC"/>
                </a:solidFill>
                <a:latin typeface="Trebuchet MS"/>
                <a:cs typeface="Trebuchet MS"/>
              </a:rPr>
              <a:t>investiţii</a:t>
            </a:r>
            <a:r>
              <a:rPr sz="2400" b="1" spc="-10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80" dirty="0">
                <a:solidFill>
                  <a:srgbClr val="004AAC"/>
                </a:solidFill>
                <a:latin typeface="Trebuchet MS"/>
                <a:cs typeface="Trebuchet MS"/>
              </a:rPr>
              <a:t>productive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20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326006"/>
            <a:ext cx="18288000" cy="205104"/>
          </a:xfrm>
          <a:custGeom>
            <a:avLst/>
            <a:gdLst/>
            <a:ahLst/>
            <a:cxnLst/>
            <a:rect l="l" t="t" r="r" b="b"/>
            <a:pathLst>
              <a:path w="18288000" h="205104">
                <a:moveTo>
                  <a:pt x="18288001" y="204751"/>
                </a:moveTo>
                <a:lnTo>
                  <a:pt x="0" y="192837"/>
                </a:lnTo>
                <a:lnTo>
                  <a:pt x="376" y="192495"/>
                </a:lnTo>
                <a:lnTo>
                  <a:pt x="36378" y="163723"/>
                </a:lnTo>
                <a:lnTo>
                  <a:pt x="74484" y="136940"/>
                </a:lnTo>
                <a:lnTo>
                  <a:pt x="114580" y="112243"/>
                </a:lnTo>
                <a:lnTo>
                  <a:pt x="156551" y="89729"/>
                </a:lnTo>
                <a:lnTo>
                  <a:pt x="200282" y="69498"/>
                </a:lnTo>
                <a:lnTo>
                  <a:pt x="245658" y="51647"/>
                </a:lnTo>
                <a:lnTo>
                  <a:pt x="292564" y="36274"/>
                </a:lnTo>
                <a:lnTo>
                  <a:pt x="340885" y="23476"/>
                </a:lnTo>
                <a:lnTo>
                  <a:pt x="390507" y="13352"/>
                </a:lnTo>
                <a:lnTo>
                  <a:pt x="441313" y="5999"/>
                </a:lnTo>
                <a:lnTo>
                  <a:pt x="493191" y="1516"/>
                </a:lnTo>
                <a:lnTo>
                  <a:pt x="546023" y="0"/>
                </a:lnTo>
                <a:lnTo>
                  <a:pt x="17728850" y="0"/>
                </a:lnTo>
                <a:lnTo>
                  <a:pt x="17781683" y="1516"/>
                </a:lnTo>
                <a:lnTo>
                  <a:pt x="17833561" y="5999"/>
                </a:lnTo>
                <a:lnTo>
                  <a:pt x="17884367" y="13352"/>
                </a:lnTo>
                <a:lnTo>
                  <a:pt x="17933989" y="23476"/>
                </a:lnTo>
                <a:lnTo>
                  <a:pt x="17982310" y="36274"/>
                </a:lnTo>
                <a:lnTo>
                  <a:pt x="18029216" y="51647"/>
                </a:lnTo>
                <a:lnTo>
                  <a:pt x="18074592" y="69498"/>
                </a:lnTo>
                <a:lnTo>
                  <a:pt x="18118323" y="89729"/>
                </a:lnTo>
                <a:lnTo>
                  <a:pt x="18160294" y="112243"/>
                </a:lnTo>
                <a:lnTo>
                  <a:pt x="18200390" y="136940"/>
                </a:lnTo>
                <a:lnTo>
                  <a:pt x="18238496" y="163723"/>
                </a:lnTo>
                <a:lnTo>
                  <a:pt x="18274498" y="192495"/>
                </a:lnTo>
                <a:lnTo>
                  <a:pt x="18288001" y="204751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766" y="9659977"/>
            <a:ext cx="17449799" cy="1428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61374" y="2998470"/>
            <a:ext cx="4943474" cy="24193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3175" y="6901341"/>
            <a:ext cx="3743324" cy="23336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58564" y="6939171"/>
            <a:ext cx="3848099" cy="23336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921503" y="6823307"/>
            <a:ext cx="3848099" cy="241934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0" y="2"/>
            <a:ext cx="1962150" cy="1753870"/>
          </a:xfrm>
          <a:custGeom>
            <a:avLst/>
            <a:gdLst/>
            <a:ahLst/>
            <a:cxnLst/>
            <a:rect l="l" t="t" r="r" b="b"/>
            <a:pathLst>
              <a:path w="1962150" h="1753870">
                <a:moveTo>
                  <a:pt x="1476049" y="1753871"/>
                </a:moveTo>
                <a:lnTo>
                  <a:pt x="0" y="1753871"/>
                </a:lnTo>
                <a:lnTo>
                  <a:pt x="0" y="0"/>
                </a:lnTo>
                <a:lnTo>
                  <a:pt x="1961816" y="0"/>
                </a:lnTo>
                <a:lnTo>
                  <a:pt x="1961816" y="1268096"/>
                </a:lnTo>
                <a:lnTo>
                  <a:pt x="1959439" y="1316109"/>
                </a:lnTo>
                <a:lnTo>
                  <a:pt x="1952396" y="1363308"/>
                </a:lnTo>
                <a:lnTo>
                  <a:pt x="1940818" y="1409376"/>
                </a:lnTo>
                <a:lnTo>
                  <a:pt x="1924839" y="1453994"/>
                </a:lnTo>
                <a:lnTo>
                  <a:pt x="1904589" y="1496843"/>
                </a:lnTo>
                <a:lnTo>
                  <a:pt x="1880200" y="1537604"/>
                </a:lnTo>
                <a:lnTo>
                  <a:pt x="1851805" y="1575960"/>
                </a:lnTo>
                <a:lnTo>
                  <a:pt x="1819536" y="1611591"/>
                </a:lnTo>
                <a:lnTo>
                  <a:pt x="1783905" y="1643860"/>
                </a:lnTo>
                <a:lnTo>
                  <a:pt x="1745549" y="1672255"/>
                </a:lnTo>
                <a:lnTo>
                  <a:pt x="1704788" y="1696644"/>
                </a:lnTo>
                <a:lnTo>
                  <a:pt x="1661939" y="1716894"/>
                </a:lnTo>
                <a:lnTo>
                  <a:pt x="1617321" y="1732873"/>
                </a:lnTo>
                <a:lnTo>
                  <a:pt x="1571254" y="1744451"/>
                </a:lnTo>
                <a:lnTo>
                  <a:pt x="1524054" y="1751494"/>
                </a:lnTo>
                <a:lnTo>
                  <a:pt x="1476049" y="1753871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00963" y="46355"/>
            <a:ext cx="15527655" cy="9017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5045075" marR="5080" indent="-5033010">
              <a:lnSpc>
                <a:spcPts val="3300"/>
              </a:lnSpc>
              <a:spcBef>
                <a:spcPts val="459"/>
              </a:spcBef>
            </a:pPr>
            <a:r>
              <a:rPr sz="3000" spc="495" dirty="0">
                <a:solidFill>
                  <a:srgbClr val="FFFFFF"/>
                </a:solidFill>
                <a:latin typeface="Calibri"/>
                <a:cs typeface="Calibri"/>
              </a:rPr>
              <a:t>PRIORITATEA</a:t>
            </a:r>
            <a:r>
              <a:rPr sz="30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27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000" spc="-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5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0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5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0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45" dirty="0">
                <a:solidFill>
                  <a:srgbClr val="FFFFFF"/>
                </a:solidFill>
                <a:latin typeface="Calibri"/>
                <a:cs typeface="Calibri"/>
              </a:rPr>
              <a:t>REGIUNE</a:t>
            </a:r>
            <a:r>
              <a:rPr sz="30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75" dirty="0">
                <a:solidFill>
                  <a:srgbClr val="FFFFFF"/>
                </a:solidFill>
                <a:latin typeface="Calibri"/>
                <a:cs typeface="Calibri"/>
              </a:rPr>
              <a:t>COMPETITIVĂ</a:t>
            </a:r>
            <a:r>
              <a:rPr sz="30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65" dirty="0">
                <a:solidFill>
                  <a:srgbClr val="FFFFFF"/>
                </a:solidFill>
                <a:latin typeface="Calibri"/>
                <a:cs typeface="Calibri"/>
              </a:rPr>
              <a:t>PRIN</a:t>
            </a:r>
            <a:r>
              <a:rPr sz="30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50" dirty="0">
                <a:solidFill>
                  <a:srgbClr val="FFFFFF"/>
                </a:solidFill>
                <a:latin typeface="Calibri"/>
                <a:cs typeface="Calibri"/>
              </a:rPr>
              <a:t>INOVARE,</a:t>
            </a:r>
            <a:r>
              <a:rPr sz="30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75" dirty="0">
                <a:solidFill>
                  <a:srgbClr val="FFFFFF"/>
                </a:solidFill>
                <a:latin typeface="Calibri"/>
                <a:cs typeface="Calibri"/>
              </a:rPr>
              <a:t>DIGITALIZARE</a:t>
            </a:r>
            <a:r>
              <a:rPr sz="30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00" dirty="0">
                <a:solidFill>
                  <a:srgbClr val="FFFFFF"/>
                </a:solidFill>
                <a:latin typeface="Calibri"/>
                <a:cs typeface="Calibri"/>
              </a:rPr>
              <a:t>ȘI </a:t>
            </a:r>
            <a:r>
              <a:rPr sz="3000" spc="-6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65" dirty="0">
                <a:solidFill>
                  <a:srgbClr val="FFFFFF"/>
                </a:solidFill>
                <a:latin typeface="Calibri"/>
                <a:cs typeface="Calibri"/>
              </a:rPr>
              <a:t>ÎNTREPRINDERI</a:t>
            </a:r>
            <a:r>
              <a:rPr sz="30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45" dirty="0">
                <a:solidFill>
                  <a:srgbClr val="FFFFFF"/>
                </a:solidFill>
                <a:latin typeface="Calibri"/>
                <a:cs typeface="Calibri"/>
              </a:rPr>
              <a:t>DINAMICE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87503" y="9855482"/>
            <a:ext cx="2526030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580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sz="2100" b="1" spc="30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5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2100" b="1" spc="409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sz="2100" b="1" spc="370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65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2100" b="1" spc="385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2100" b="1" spc="30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0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55" dirty="0">
                <a:solidFill>
                  <a:schemeClr val="bg1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endParaRPr sz="2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8520583" y="9855482"/>
            <a:ext cx="3980179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320" dirty="0">
                <a:solidFill>
                  <a:schemeClr val="bg1"/>
                </a:solidFill>
              </a:rPr>
              <a:t>FACEBOOK.COM/ADRSE.RO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92943" y="948682"/>
            <a:ext cx="17494885" cy="61707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75300" marR="5080" indent="-3102610">
              <a:lnSpc>
                <a:spcPct val="116500"/>
              </a:lnSpc>
              <a:spcBef>
                <a:spcPts val="100"/>
              </a:spcBef>
            </a:pPr>
            <a:r>
              <a:rPr sz="2200" b="1" spc="95" dirty="0">
                <a:solidFill>
                  <a:srgbClr val="FFFFFF"/>
                </a:solidFill>
                <a:latin typeface="Arial"/>
                <a:cs typeface="Arial"/>
              </a:rPr>
              <a:t>Obiectiv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50" dirty="0">
                <a:solidFill>
                  <a:srgbClr val="FFFFFF"/>
                </a:solidFill>
                <a:latin typeface="Arial"/>
                <a:cs typeface="Arial"/>
              </a:rPr>
              <a:t>specific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30" dirty="0">
                <a:solidFill>
                  <a:srgbClr val="FFFFFF"/>
                </a:solidFill>
                <a:latin typeface="Arial"/>
                <a:cs typeface="Arial"/>
              </a:rPr>
              <a:t>FEDR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85" dirty="0">
                <a:solidFill>
                  <a:srgbClr val="FFFFFF"/>
                </a:solidFill>
                <a:latin typeface="Arial"/>
                <a:cs typeface="Arial"/>
              </a:rPr>
              <a:t>(iii)</a:t>
            </a:r>
            <a:r>
              <a:rPr sz="2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14" dirty="0">
                <a:solidFill>
                  <a:srgbClr val="FFFFFF"/>
                </a:solidFill>
                <a:latin typeface="Arial"/>
                <a:cs typeface="Arial"/>
              </a:rPr>
              <a:t>Intensificarea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05" dirty="0">
                <a:solidFill>
                  <a:srgbClr val="FFFFFF"/>
                </a:solidFill>
                <a:latin typeface="Arial"/>
                <a:cs typeface="Arial"/>
              </a:rPr>
              <a:t>creșterii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10" dirty="0">
                <a:solidFill>
                  <a:srgbClr val="FFFFFF"/>
                </a:solidFill>
                <a:latin typeface="Arial"/>
                <a:cs typeface="Arial"/>
              </a:rPr>
              <a:t>durabile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5" dirty="0">
                <a:solidFill>
                  <a:srgbClr val="FFFFFF"/>
                </a:solidFill>
                <a:latin typeface="Arial"/>
                <a:cs typeface="Arial"/>
              </a:rPr>
              <a:t>și</a:t>
            </a:r>
            <a:r>
              <a:rPr sz="2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45" dirty="0">
                <a:solidFill>
                  <a:srgbClr val="FFFFFF"/>
                </a:solidFill>
                <a:latin typeface="Arial"/>
                <a:cs typeface="Arial"/>
              </a:rPr>
              <a:t>competitivității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40" dirty="0">
                <a:solidFill>
                  <a:srgbClr val="FFFFFF"/>
                </a:solidFill>
                <a:latin typeface="Arial"/>
                <a:cs typeface="Arial"/>
              </a:rPr>
              <a:t>IMM-urilor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5" dirty="0">
                <a:solidFill>
                  <a:srgbClr val="FFFFFF"/>
                </a:solidFill>
                <a:latin typeface="Arial"/>
                <a:cs typeface="Arial"/>
              </a:rPr>
              <a:t>și</a:t>
            </a:r>
            <a:r>
              <a:rPr sz="2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20" dirty="0">
                <a:solidFill>
                  <a:srgbClr val="FFFFFF"/>
                </a:solidFill>
                <a:latin typeface="Arial"/>
                <a:cs typeface="Arial"/>
              </a:rPr>
              <a:t>crearea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200" b="1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85" dirty="0">
                <a:solidFill>
                  <a:srgbClr val="FFFFFF"/>
                </a:solidFill>
                <a:latin typeface="Arial"/>
                <a:cs typeface="Arial"/>
              </a:rPr>
              <a:t>locuri</a:t>
            </a:r>
            <a:r>
              <a:rPr sz="2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14" dirty="0">
                <a:solidFill>
                  <a:srgbClr val="FFFFFF"/>
                </a:solidFill>
                <a:latin typeface="Arial"/>
                <a:cs typeface="Arial"/>
              </a:rPr>
              <a:t>muncă</a:t>
            </a:r>
            <a:r>
              <a:rPr sz="2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14" dirty="0">
                <a:solidFill>
                  <a:srgbClr val="FFFFFF"/>
                </a:solidFill>
                <a:latin typeface="Arial"/>
                <a:cs typeface="Arial"/>
              </a:rPr>
              <a:t>în</a:t>
            </a:r>
            <a:r>
              <a:rPr sz="2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45" dirty="0">
                <a:solidFill>
                  <a:srgbClr val="FFFFFF"/>
                </a:solidFill>
                <a:latin typeface="Arial"/>
                <a:cs typeface="Arial"/>
              </a:rPr>
              <a:t>IMM-uri,</a:t>
            </a:r>
            <a:r>
              <a:rPr sz="2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65" dirty="0">
                <a:solidFill>
                  <a:srgbClr val="FFFFFF"/>
                </a:solidFill>
                <a:latin typeface="Arial"/>
                <a:cs typeface="Arial"/>
              </a:rPr>
              <a:t>inclusiv</a:t>
            </a:r>
            <a:r>
              <a:rPr sz="2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14" dirty="0">
                <a:solidFill>
                  <a:srgbClr val="FFFFFF"/>
                </a:solidFill>
                <a:latin typeface="Arial"/>
                <a:cs typeface="Arial"/>
              </a:rPr>
              <a:t>prin</a:t>
            </a:r>
            <a:r>
              <a:rPr sz="22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20" dirty="0">
                <a:solidFill>
                  <a:srgbClr val="FFFFFF"/>
                </a:solidFill>
                <a:latin typeface="Arial"/>
                <a:cs typeface="Arial"/>
              </a:rPr>
              <a:t>investiții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105" dirty="0">
                <a:solidFill>
                  <a:srgbClr val="FFFFFF"/>
                </a:solidFill>
                <a:latin typeface="Arial"/>
                <a:cs typeface="Arial"/>
              </a:rPr>
              <a:t>productive</a:t>
            </a:r>
            <a:endParaRPr sz="2200" dirty="0">
              <a:latin typeface="Arial"/>
              <a:cs typeface="Arial"/>
            </a:endParaRPr>
          </a:p>
          <a:p>
            <a:pPr marL="12700" marR="5244465">
              <a:lnSpc>
                <a:spcPct val="149400"/>
              </a:lnSpc>
              <a:spcBef>
                <a:spcPts val="1100"/>
              </a:spcBef>
            </a:pPr>
            <a:r>
              <a:rPr sz="2100" b="1" spc="290" dirty="0">
                <a:solidFill>
                  <a:srgbClr val="FFFFFF"/>
                </a:solidFill>
                <a:latin typeface="Calibri"/>
                <a:cs typeface="Calibri"/>
              </a:rPr>
              <a:t>Acțiunea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35" dirty="0">
                <a:solidFill>
                  <a:srgbClr val="FFFFFF"/>
                </a:solidFill>
                <a:latin typeface="Calibri"/>
                <a:cs typeface="Calibri"/>
              </a:rPr>
              <a:t>1.6</a:t>
            </a:r>
            <a:r>
              <a:rPr sz="21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70" dirty="0">
                <a:solidFill>
                  <a:srgbClr val="FFFFFF"/>
                </a:solidFill>
                <a:latin typeface="Calibri"/>
                <a:cs typeface="Calibri"/>
              </a:rPr>
              <a:t>Stimularea</a:t>
            </a:r>
            <a:r>
              <a:rPr sz="21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20" dirty="0">
                <a:solidFill>
                  <a:srgbClr val="FFFFFF"/>
                </a:solidFill>
                <a:latin typeface="Calibri"/>
                <a:cs typeface="Calibri"/>
              </a:rPr>
              <a:t>activităților</a:t>
            </a:r>
            <a:r>
              <a:rPr sz="21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54" dirty="0">
                <a:solidFill>
                  <a:srgbClr val="FFFFFF"/>
                </a:solidFill>
                <a:latin typeface="Calibri"/>
                <a:cs typeface="Calibri"/>
              </a:rPr>
              <a:t>inovatoare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25" dirty="0">
                <a:solidFill>
                  <a:srgbClr val="FFFFFF"/>
                </a:solidFill>
                <a:latin typeface="Calibri"/>
                <a:cs typeface="Calibri"/>
              </a:rPr>
              <a:t>și</a:t>
            </a:r>
            <a:r>
              <a:rPr sz="21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70" dirty="0">
                <a:solidFill>
                  <a:srgbClr val="FFFFFF"/>
                </a:solidFill>
                <a:latin typeface="Calibri"/>
                <a:cs typeface="Calibri"/>
              </a:rPr>
              <a:t>creșterea</a:t>
            </a:r>
            <a:r>
              <a:rPr sz="21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40" dirty="0">
                <a:solidFill>
                  <a:srgbClr val="FFFFFF"/>
                </a:solidFill>
                <a:latin typeface="Calibri"/>
                <a:cs typeface="Calibri"/>
              </a:rPr>
              <a:t>competitivității</a:t>
            </a:r>
            <a:r>
              <a:rPr sz="21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190" dirty="0">
                <a:solidFill>
                  <a:srgbClr val="FFFFFF"/>
                </a:solidFill>
                <a:latin typeface="Calibri"/>
                <a:cs typeface="Calibri"/>
              </a:rPr>
              <a:t>IMM-urilor </a:t>
            </a:r>
            <a:r>
              <a:rPr sz="2100" b="1" spc="-45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75" dirty="0">
                <a:solidFill>
                  <a:srgbClr val="FFFFFF"/>
                </a:solidFill>
                <a:latin typeface="Calibri"/>
                <a:cs typeface="Calibri"/>
              </a:rPr>
              <a:t>Operațiunea </a:t>
            </a:r>
            <a:r>
              <a:rPr sz="2100" b="1" spc="37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100" b="1" spc="270" dirty="0">
                <a:solidFill>
                  <a:srgbClr val="FFFFFF"/>
                </a:solidFill>
                <a:latin typeface="Calibri"/>
                <a:cs typeface="Calibri"/>
              </a:rPr>
              <a:t>creșterea </a:t>
            </a:r>
            <a:r>
              <a:rPr sz="2100" b="1" spc="240" dirty="0">
                <a:solidFill>
                  <a:srgbClr val="FFFFFF"/>
                </a:solidFill>
                <a:latin typeface="Calibri"/>
                <a:cs typeface="Calibri"/>
              </a:rPr>
              <a:t>competitivității </a:t>
            </a:r>
            <a:r>
              <a:rPr sz="2100" b="1" spc="190" dirty="0">
                <a:solidFill>
                  <a:srgbClr val="FFFFFF"/>
                </a:solidFill>
                <a:latin typeface="Calibri"/>
                <a:cs typeface="Calibri"/>
              </a:rPr>
              <a:t>IMM-urilor </a:t>
            </a:r>
            <a:r>
              <a:rPr sz="2100" b="1" spc="265" dirty="0">
                <a:solidFill>
                  <a:srgbClr val="FFFFFF"/>
                </a:solidFill>
                <a:latin typeface="Calibri"/>
                <a:cs typeface="Calibri"/>
              </a:rPr>
              <a:t>(grant </a:t>
            </a:r>
            <a:r>
              <a:rPr lang="ro-RO" sz="2100" b="1" spc="265" dirty="0">
                <a:solidFill>
                  <a:srgbClr val="FFFFFF"/>
                </a:solidFill>
                <a:latin typeface="Calibri"/>
                <a:cs typeface="Calibri"/>
              </a:rPr>
              <a:t>144.541.979 euro FEDR+BS</a:t>
            </a:r>
            <a:r>
              <a:rPr sz="2100" b="1" spc="-35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lang="ro-RO" sz="2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80" dirty="0" err="1">
                <a:solidFill>
                  <a:srgbClr val="FFFFFF"/>
                </a:solidFill>
                <a:latin typeface="Calibri"/>
                <a:cs typeface="Calibri"/>
              </a:rPr>
              <a:t>instrumente</a:t>
            </a:r>
            <a:r>
              <a:rPr sz="2100" b="1" spc="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40" dirty="0" err="1">
                <a:solidFill>
                  <a:srgbClr val="FFFFFF"/>
                </a:solidFill>
                <a:latin typeface="Calibri"/>
                <a:cs typeface="Calibri"/>
              </a:rPr>
              <a:t>financiare</a:t>
            </a:r>
            <a:r>
              <a:rPr lang="ro-RO" sz="2100" b="1" spc="240" dirty="0">
                <a:solidFill>
                  <a:srgbClr val="FFFFFF"/>
                </a:solidFill>
                <a:latin typeface="Calibri"/>
                <a:cs typeface="Calibri"/>
              </a:rPr>
              <a:t> – 41.176.471 </a:t>
            </a:r>
            <a:r>
              <a:rPr lang="ro-RO" sz="2100" b="1" spc="265" dirty="0">
                <a:solidFill>
                  <a:srgbClr val="FFFFFF"/>
                </a:solidFill>
                <a:latin typeface="Calibri"/>
                <a:cs typeface="Calibri"/>
              </a:rPr>
              <a:t>euro FEDR+BS</a:t>
            </a:r>
            <a:r>
              <a:rPr sz="2100" b="1" spc="240" dirty="0">
                <a:solidFill>
                  <a:srgbClr val="FFFFFF"/>
                </a:solidFill>
                <a:latin typeface="Calibri"/>
                <a:cs typeface="Calibri"/>
              </a:rPr>
              <a:t>) </a:t>
            </a:r>
            <a:r>
              <a:rPr sz="2100" b="1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ro-RO" sz="2100" b="1" spc="24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244465">
              <a:lnSpc>
                <a:spcPct val="149400"/>
              </a:lnSpc>
              <a:spcBef>
                <a:spcPts val="1100"/>
              </a:spcBef>
            </a:pPr>
            <a:r>
              <a:rPr sz="2000" spc="-55" dirty="0" err="1">
                <a:solidFill>
                  <a:srgbClr val="FFFFFF"/>
                </a:solidFill>
                <a:latin typeface="Verdana"/>
                <a:cs typeface="Verdana"/>
              </a:rPr>
              <a:t>Activități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Verdana"/>
                <a:cs typeface="Verdana"/>
              </a:rPr>
              <a:t>orientative:</a:t>
            </a:r>
            <a:endParaRPr sz="2000" dirty="0">
              <a:latin typeface="Verdana"/>
              <a:cs typeface="Verdana"/>
            </a:endParaRPr>
          </a:p>
          <a:p>
            <a:pPr marL="118110" indent="-106045">
              <a:lnSpc>
                <a:spcPct val="100000"/>
              </a:lnSpc>
              <a:spcBef>
                <a:spcPts val="675"/>
              </a:spcBef>
              <a:buSzPct val="95000"/>
              <a:buChar char="•"/>
              <a:tabLst>
                <a:tab pos="118745" algn="l"/>
              </a:tabLst>
            </a:pPr>
            <a:r>
              <a:rPr lang="ro-RO" sz="20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0" dirty="0" err="1">
                <a:solidFill>
                  <a:srgbClr val="FFFFFF"/>
                </a:solidFill>
                <a:latin typeface="Verdana"/>
                <a:cs typeface="Verdana"/>
              </a:rPr>
              <a:t>construcția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/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modernizarea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și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extinderea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spațiului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producție/servicii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ale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Verdana"/>
                <a:cs typeface="Verdana"/>
              </a:rPr>
              <a:t>IMM-urilor;</a:t>
            </a:r>
            <a:endParaRPr sz="2000" dirty="0">
              <a:latin typeface="Verdana"/>
              <a:cs typeface="Verdana"/>
            </a:endParaRPr>
          </a:p>
          <a:p>
            <a:pPr marL="118110" indent="-106045">
              <a:lnSpc>
                <a:spcPct val="100000"/>
              </a:lnSpc>
              <a:spcBef>
                <a:spcPts val="675"/>
              </a:spcBef>
              <a:buSzPct val="95000"/>
              <a:buChar char="•"/>
              <a:tabLst>
                <a:tab pos="118745" algn="l"/>
              </a:tabLst>
            </a:pPr>
            <a:r>
              <a:rPr lang="ro-RO" sz="20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0" dirty="0" err="1">
                <a:solidFill>
                  <a:srgbClr val="FFFFFF"/>
                </a:solidFill>
                <a:latin typeface="Verdana"/>
                <a:cs typeface="Verdana"/>
              </a:rPr>
              <a:t>dotare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Verdana"/>
                <a:cs typeface="Verdana"/>
              </a:rPr>
              <a:t>cu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active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corporale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şi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necorporale;</a:t>
            </a:r>
            <a:endParaRPr sz="2000" dirty="0">
              <a:latin typeface="Verdana"/>
              <a:cs typeface="Verdana"/>
            </a:endParaRPr>
          </a:p>
          <a:p>
            <a:pPr marL="118110" indent="-106045">
              <a:lnSpc>
                <a:spcPct val="100000"/>
              </a:lnSpc>
              <a:spcBef>
                <a:spcPts val="675"/>
              </a:spcBef>
              <a:buSzPct val="95000"/>
              <a:buChar char="•"/>
              <a:tabLst>
                <a:tab pos="118745" algn="l"/>
              </a:tabLst>
            </a:pPr>
            <a:r>
              <a:rPr lang="ro-RO" sz="20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 err="1">
                <a:solidFill>
                  <a:srgbClr val="FFFFFF"/>
                </a:solidFill>
                <a:latin typeface="Verdana"/>
                <a:cs typeface="Verdana"/>
              </a:rPr>
              <a:t>activități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privind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economia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circulară;</a:t>
            </a:r>
            <a:endParaRPr sz="2000" dirty="0">
              <a:latin typeface="Verdana"/>
              <a:cs typeface="Verdana"/>
            </a:endParaRPr>
          </a:p>
          <a:p>
            <a:pPr marL="118110" indent="-106045">
              <a:lnSpc>
                <a:spcPct val="100000"/>
              </a:lnSpc>
              <a:spcBef>
                <a:spcPts val="675"/>
              </a:spcBef>
              <a:buSzPct val="95000"/>
              <a:buChar char="•"/>
              <a:tabLst>
                <a:tab pos="118745" algn="l"/>
              </a:tabLst>
            </a:pPr>
            <a:r>
              <a:rPr lang="ro-RO" sz="20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0" dirty="0" err="1">
                <a:solidFill>
                  <a:srgbClr val="FFFFFF"/>
                </a:solidFill>
                <a:latin typeface="Verdana"/>
                <a:cs typeface="Verdana"/>
              </a:rPr>
              <a:t>soluții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pentru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recuperarea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și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reutilizarea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materiilor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prime,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materialelor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și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produselor;</a:t>
            </a:r>
            <a:endParaRPr sz="2000" dirty="0">
              <a:latin typeface="Verdana"/>
              <a:cs typeface="Verdana"/>
            </a:endParaRPr>
          </a:p>
          <a:p>
            <a:pPr marL="118110" indent="-106045">
              <a:lnSpc>
                <a:spcPct val="100000"/>
              </a:lnSpc>
              <a:spcBef>
                <a:spcPts val="675"/>
              </a:spcBef>
              <a:buSzPct val="95000"/>
              <a:buChar char="•"/>
              <a:tabLst>
                <a:tab pos="118745" algn="l"/>
              </a:tabLst>
            </a:pPr>
            <a:r>
              <a:rPr lang="ro-RO" sz="2000" spc="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65" dirty="0" err="1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00" dirty="0" err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155" dirty="0" err="1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000" spc="15" dirty="0" err="1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000" spc="-100" dirty="0" err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55" dirty="0" err="1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10" dirty="0" err="1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000" spc="-50" dirty="0" err="1">
                <a:solidFill>
                  <a:srgbClr val="FFFFFF"/>
                </a:solidFill>
                <a:latin typeface="Verdana"/>
                <a:cs typeface="Verdana"/>
              </a:rPr>
              <a:t>ă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-114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ă</a:t>
            </a:r>
            <a:r>
              <a:rPr sz="2000" spc="-370" dirty="0">
                <a:solidFill>
                  <a:srgbClr val="FFFFFF"/>
                </a:solidFill>
                <a:latin typeface="Verdana"/>
                <a:cs typeface="Verdana"/>
              </a:rPr>
              <a:t>;</a:t>
            </a:r>
            <a:endParaRPr sz="2000" dirty="0">
              <a:latin typeface="Verdana"/>
              <a:cs typeface="Verdana"/>
            </a:endParaRPr>
          </a:p>
          <a:p>
            <a:pPr marL="118110" indent="-106045">
              <a:lnSpc>
                <a:spcPct val="100000"/>
              </a:lnSpc>
              <a:spcBef>
                <a:spcPts val="675"/>
              </a:spcBef>
              <a:buSzPct val="95000"/>
              <a:buChar char="•"/>
              <a:tabLst>
                <a:tab pos="118745" algn="l"/>
              </a:tabLst>
            </a:pPr>
            <a:r>
              <a:rPr lang="ro-RO" sz="20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0" dirty="0" err="1">
                <a:solidFill>
                  <a:srgbClr val="FFFFFF"/>
                </a:solidFill>
                <a:latin typeface="Verdana"/>
                <a:cs typeface="Verdana"/>
              </a:rPr>
              <a:t>promovarea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amprentei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mediu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produsului/organizarea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studiilor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privind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amprenta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carbon;</a:t>
            </a:r>
            <a:endParaRPr sz="2000" dirty="0">
              <a:latin typeface="Verdana"/>
              <a:cs typeface="Verdana"/>
            </a:endParaRPr>
          </a:p>
          <a:p>
            <a:pPr marL="118110" indent="-106045">
              <a:lnSpc>
                <a:spcPct val="100000"/>
              </a:lnSpc>
              <a:spcBef>
                <a:spcPts val="675"/>
              </a:spcBef>
              <a:buSzPct val="95000"/>
              <a:buChar char="•"/>
              <a:tabLst>
                <a:tab pos="118745" algn="l"/>
              </a:tabLst>
            </a:pPr>
            <a:r>
              <a:rPr lang="ro-RO" sz="20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75" dirty="0" err="1">
                <a:solidFill>
                  <a:srgbClr val="FFFFFF"/>
                </a:solidFill>
                <a:latin typeface="Verdana"/>
                <a:cs typeface="Verdana"/>
              </a:rPr>
              <a:t>sprijinirea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designului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produsului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pentru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durabilitate,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reparabilitate,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reutilizare,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upgradabilitate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și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reciclare.</a:t>
            </a:r>
            <a:endParaRPr sz="2000" dirty="0">
              <a:latin typeface="Verdana"/>
              <a:cs typeface="Verdana"/>
            </a:endParaRPr>
          </a:p>
          <a:p>
            <a:pPr marL="118110" indent="-106045">
              <a:lnSpc>
                <a:spcPct val="100000"/>
              </a:lnSpc>
              <a:spcBef>
                <a:spcPts val="675"/>
              </a:spcBef>
              <a:buSzPct val="95000"/>
              <a:buChar char="•"/>
              <a:tabLst>
                <a:tab pos="118745" algn="l"/>
              </a:tabLst>
            </a:pPr>
            <a:r>
              <a:rPr lang="ro-RO" sz="20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5" dirty="0" err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55" dirty="0" err="1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75" dirty="0" err="1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00" dirty="0" err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155" dirty="0" err="1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000" spc="-100" dirty="0" err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75" dirty="0" err="1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55" dirty="0" err="1">
                <a:solidFill>
                  <a:srgbClr val="FFFFFF"/>
                </a:solidFill>
                <a:latin typeface="Verdana"/>
                <a:cs typeface="Verdana"/>
              </a:rPr>
              <a:t>ă</a:t>
            </a:r>
            <a:r>
              <a:rPr sz="2000" spc="-75" dirty="0" err="1">
                <a:solidFill>
                  <a:srgbClr val="FFFFFF"/>
                </a:solidFill>
                <a:latin typeface="Verdana"/>
                <a:cs typeface="Verdana"/>
              </a:rPr>
              <a:t>ț</a:t>
            </a:r>
            <a:r>
              <a:rPr sz="2000" spc="-95" dirty="0" err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2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Verdana"/>
                <a:cs typeface="Verdana"/>
              </a:rPr>
              <a:t>ș</a:t>
            </a:r>
            <a:r>
              <a:rPr sz="2000" spc="-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ț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1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254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20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9181397"/>
            <a:ext cx="18288000" cy="205104"/>
          </a:xfrm>
          <a:custGeom>
            <a:avLst/>
            <a:gdLst/>
            <a:ahLst/>
            <a:cxnLst/>
            <a:rect l="l" t="t" r="r" b="b"/>
            <a:pathLst>
              <a:path w="18288000" h="205104">
                <a:moveTo>
                  <a:pt x="18288001" y="204751"/>
                </a:moveTo>
                <a:lnTo>
                  <a:pt x="0" y="192837"/>
                </a:lnTo>
                <a:lnTo>
                  <a:pt x="376" y="192495"/>
                </a:lnTo>
                <a:lnTo>
                  <a:pt x="36378" y="163723"/>
                </a:lnTo>
                <a:lnTo>
                  <a:pt x="74484" y="136940"/>
                </a:lnTo>
                <a:lnTo>
                  <a:pt x="114580" y="112243"/>
                </a:lnTo>
                <a:lnTo>
                  <a:pt x="156551" y="89729"/>
                </a:lnTo>
                <a:lnTo>
                  <a:pt x="200282" y="69498"/>
                </a:lnTo>
                <a:lnTo>
                  <a:pt x="245658" y="51647"/>
                </a:lnTo>
                <a:lnTo>
                  <a:pt x="292564" y="36274"/>
                </a:lnTo>
                <a:lnTo>
                  <a:pt x="340885" y="23476"/>
                </a:lnTo>
                <a:lnTo>
                  <a:pt x="390507" y="13352"/>
                </a:lnTo>
                <a:lnTo>
                  <a:pt x="441313" y="5999"/>
                </a:lnTo>
                <a:lnTo>
                  <a:pt x="493191" y="1516"/>
                </a:lnTo>
                <a:lnTo>
                  <a:pt x="546023" y="0"/>
                </a:lnTo>
                <a:lnTo>
                  <a:pt x="17728850" y="0"/>
                </a:lnTo>
                <a:lnTo>
                  <a:pt x="17781683" y="1516"/>
                </a:lnTo>
                <a:lnTo>
                  <a:pt x="17833561" y="5999"/>
                </a:lnTo>
                <a:lnTo>
                  <a:pt x="17884367" y="13352"/>
                </a:lnTo>
                <a:lnTo>
                  <a:pt x="17933989" y="23476"/>
                </a:lnTo>
                <a:lnTo>
                  <a:pt x="17982310" y="36274"/>
                </a:lnTo>
                <a:lnTo>
                  <a:pt x="18029216" y="51647"/>
                </a:lnTo>
                <a:lnTo>
                  <a:pt x="18074592" y="69498"/>
                </a:lnTo>
                <a:lnTo>
                  <a:pt x="18118323" y="89729"/>
                </a:lnTo>
                <a:lnTo>
                  <a:pt x="18160294" y="112243"/>
                </a:lnTo>
                <a:lnTo>
                  <a:pt x="18200390" y="136940"/>
                </a:lnTo>
                <a:lnTo>
                  <a:pt x="18238496" y="163723"/>
                </a:lnTo>
                <a:lnTo>
                  <a:pt x="18274498" y="192495"/>
                </a:lnTo>
                <a:lnTo>
                  <a:pt x="18288001" y="204751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766" y="9659971"/>
            <a:ext cx="17449799" cy="1428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82261" y="6272697"/>
            <a:ext cx="3571874" cy="21621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30063"/>
            <a:ext cx="1971979" cy="8000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23307" y="6661790"/>
            <a:ext cx="4743449" cy="14382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79595" y="6327835"/>
            <a:ext cx="3695699" cy="21050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123307" y="2846069"/>
            <a:ext cx="5162549" cy="314324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36947" y="292736"/>
            <a:ext cx="15527655" cy="9017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5045075" marR="5080" indent="-5033010">
              <a:lnSpc>
                <a:spcPts val="3300"/>
              </a:lnSpc>
              <a:spcBef>
                <a:spcPts val="459"/>
              </a:spcBef>
            </a:pPr>
            <a:r>
              <a:rPr sz="3000" spc="495" dirty="0">
                <a:solidFill>
                  <a:srgbClr val="FFFFFF"/>
                </a:solidFill>
                <a:latin typeface="Calibri"/>
                <a:cs typeface="Calibri"/>
              </a:rPr>
              <a:t>PRIORITATEA</a:t>
            </a:r>
            <a:r>
              <a:rPr sz="30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27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000" spc="-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5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0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5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0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45" dirty="0">
                <a:solidFill>
                  <a:srgbClr val="FFFFFF"/>
                </a:solidFill>
                <a:latin typeface="Calibri"/>
                <a:cs typeface="Calibri"/>
              </a:rPr>
              <a:t>REGIUNE</a:t>
            </a:r>
            <a:r>
              <a:rPr sz="30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75" dirty="0">
                <a:solidFill>
                  <a:srgbClr val="FFFFFF"/>
                </a:solidFill>
                <a:latin typeface="Calibri"/>
                <a:cs typeface="Calibri"/>
              </a:rPr>
              <a:t>COMPETITIVĂ</a:t>
            </a:r>
            <a:r>
              <a:rPr sz="30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65" dirty="0">
                <a:solidFill>
                  <a:srgbClr val="FFFFFF"/>
                </a:solidFill>
                <a:latin typeface="Calibri"/>
                <a:cs typeface="Calibri"/>
              </a:rPr>
              <a:t>PRIN</a:t>
            </a:r>
            <a:r>
              <a:rPr sz="30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50" dirty="0">
                <a:solidFill>
                  <a:srgbClr val="FFFFFF"/>
                </a:solidFill>
                <a:latin typeface="Calibri"/>
                <a:cs typeface="Calibri"/>
              </a:rPr>
              <a:t>INOVARE,</a:t>
            </a:r>
            <a:r>
              <a:rPr sz="30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75" dirty="0">
                <a:solidFill>
                  <a:srgbClr val="FFFFFF"/>
                </a:solidFill>
                <a:latin typeface="Calibri"/>
                <a:cs typeface="Calibri"/>
              </a:rPr>
              <a:t>DIGITALIZARE</a:t>
            </a:r>
            <a:r>
              <a:rPr sz="30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00" dirty="0">
                <a:solidFill>
                  <a:srgbClr val="FFFFFF"/>
                </a:solidFill>
                <a:latin typeface="Calibri"/>
                <a:cs typeface="Calibri"/>
              </a:rPr>
              <a:t>ȘI </a:t>
            </a:r>
            <a:r>
              <a:rPr sz="3000" spc="-6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65" dirty="0">
                <a:solidFill>
                  <a:srgbClr val="FFFFFF"/>
                </a:solidFill>
                <a:latin typeface="Calibri"/>
                <a:cs typeface="Calibri"/>
              </a:rPr>
              <a:t>ÎNTREPRINDERI</a:t>
            </a:r>
            <a:r>
              <a:rPr sz="30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445" dirty="0">
                <a:solidFill>
                  <a:srgbClr val="FFFFFF"/>
                </a:solidFill>
                <a:latin typeface="Calibri"/>
                <a:cs typeface="Calibri"/>
              </a:rPr>
              <a:t>DINAMICE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87503" y="9855482"/>
            <a:ext cx="2526030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580" dirty="0">
                <a:solidFill>
                  <a:schemeClr val="bg1"/>
                </a:solid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sz="2100" b="1" spc="30" dirty="0">
                <a:solidFill>
                  <a:schemeClr val="bg1"/>
                </a:solid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5" dirty="0">
                <a:solidFill>
                  <a:schemeClr val="bg1"/>
                </a:solid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2100" b="1" spc="409" dirty="0">
                <a:solidFill>
                  <a:schemeClr val="bg1"/>
                </a:solid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sz="2100" b="1" spc="370" dirty="0">
                <a:solidFill>
                  <a:schemeClr val="bg1"/>
                </a:solid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65" dirty="0">
                <a:solidFill>
                  <a:schemeClr val="bg1"/>
                </a:solid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2100" b="1" spc="385" dirty="0">
                <a:solidFill>
                  <a:schemeClr val="bg1"/>
                </a:solid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2100" b="1" spc="30" dirty="0">
                <a:solidFill>
                  <a:schemeClr val="bg1"/>
                </a:solid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0" dirty="0">
                <a:solidFill>
                  <a:schemeClr val="bg1"/>
                </a:solid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55" dirty="0">
                <a:solidFill>
                  <a:schemeClr val="bg1"/>
                </a:solid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endParaRPr sz="2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8520583" y="9855482"/>
            <a:ext cx="3980179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320" dirty="0">
                <a:solidFill>
                  <a:schemeClr val="bg1"/>
                </a:solidFill>
              </a:rPr>
              <a:t>FACEBOOK.COM/ADRSE.RO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99236" y="1252214"/>
            <a:ext cx="17341850" cy="4852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22900" marR="5080" indent="-3102610">
              <a:lnSpc>
                <a:spcPct val="116500"/>
              </a:lnSpc>
              <a:spcBef>
                <a:spcPts val="100"/>
              </a:spcBef>
            </a:pPr>
            <a:r>
              <a:rPr sz="2200" b="1" spc="50" dirty="0">
                <a:solidFill>
                  <a:srgbClr val="FFFFFF"/>
                </a:solidFill>
                <a:latin typeface="Tahoma"/>
                <a:cs typeface="Tahoma"/>
              </a:rPr>
              <a:t>Obiectiv</a:t>
            </a:r>
            <a:r>
              <a:rPr sz="22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35" dirty="0">
                <a:solidFill>
                  <a:srgbClr val="FFFFFF"/>
                </a:solidFill>
                <a:latin typeface="Tahoma"/>
                <a:cs typeface="Tahoma"/>
              </a:rPr>
              <a:t>specific</a:t>
            </a:r>
            <a:r>
              <a:rPr sz="22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-105" dirty="0">
                <a:solidFill>
                  <a:srgbClr val="FFFFFF"/>
                </a:solidFill>
                <a:latin typeface="Tahoma"/>
                <a:cs typeface="Tahoma"/>
              </a:rPr>
              <a:t>FEDR</a:t>
            </a:r>
            <a:r>
              <a:rPr sz="22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2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-55" dirty="0">
                <a:solidFill>
                  <a:srgbClr val="FFFFFF"/>
                </a:solidFill>
                <a:latin typeface="Tahoma"/>
                <a:cs typeface="Tahoma"/>
              </a:rPr>
              <a:t>(iii)</a:t>
            </a:r>
            <a:r>
              <a:rPr sz="22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5" dirty="0">
                <a:solidFill>
                  <a:srgbClr val="FFFFFF"/>
                </a:solidFill>
                <a:latin typeface="Tahoma"/>
                <a:cs typeface="Tahoma"/>
              </a:rPr>
              <a:t>Intensificarea</a:t>
            </a:r>
            <a:r>
              <a:rPr sz="22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50" dirty="0">
                <a:solidFill>
                  <a:srgbClr val="FFFFFF"/>
                </a:solidFill>
                <a:latin typeface="Tahoma"/>
                <a:cs typeface="Tahoma"/>
              </a:rPr>
              <a:t>creșterii</a:t>
            </a:r>
            <a:r>
              <a:rPr sz="22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45" dirty="0">
                <a:solidFill>
                  <a:srgbClr val="FFFFFF"/>
                </a:solidFill>
                <a:latin typeface="Tahoma"/>
                <a:cs typeface="Tahoma"/>
              </a:rPr>
              <a:t>durabile</a:t>
            </a:r>
            <a:r>
              <a:rPr sz="22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5" dirty="0">
                <a:solidFill>
                  <a:srgbClr val="FFFFFF"/>
                </a:solidFill>
                <a:latin typeface="Tahoma"/>
                <a:cs typeface="Tahoma"/>
              </a:rPr>
              <a:t>și</a:t>
            </a:r>
            <a:r>
              <a:rPr sz="22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2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60" dirty="0">
                <a:solidFill>
                  <a:srgbClr val="FFFFFF"/>
                </a:solidFill>
                <a:latin typeface="Tahoma"/>
                <a:cs typeface="Tahoma"/>
              </a:rPr>
              <a:t>competitivității</a:t>
            </a:r>
            <a:r>
              <a:rPr sz="22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10" dirty="0">
                <a:solidFill>
                  <a:srgbClr val="FFFFFF"/>
                </a:solidFill>
                <a:latin typeface="Tahoma"/>
                <a:cs typeface="Tahoma"/>
              </a:rPr>
              <a:t>IMM-urilor</a:t>
            </a:r>
            <a:r>
              <a:rPr sz="22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5" dirty="0">
                <a:solidFill>
                  <a:srgbClr val="FFFFFF"/>
                </a:solidFill>
                <a:latin typeface="Tahoma"/>
                <a:cs typeface="Tahoma"/>
              </a:rPr>
              <a:t>și</a:t>
            </a:r>
            <a:r>
              <a:rPr sz="22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50" dirty="0">
                <a:solidFill>
                  <a:srgbClr val="FFFFFF"/>
                </a:solidFill>
                <a:latin typeface="Tahoma"/>
                <a:cs typeface="Tahoma"/>
              </a:rPr>
              <a:t>crearea</a:t>
            </a:r>
            <a:r>
              <a:rPr sz="22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35" dirty="0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sz="2200" b="1" spc="-6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45" dirty="0">
                <a:solidFill>
                  <a:srgbClr val="FFFFFF"/>
                </a:solidFill>
                <a:latin typeface="Tahoma"/>
                <a:cs typeface="Tahoma"/>
              </a:rPr>
              <a:t>locuri</a:t>
            </a:r>
            <a:r>
              <a:rPr sz="22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35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22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55" dirty="0">
                <a:solidFill>
                  <a:srgbClr val="FFFFFF"/>
                </a:solidFill>
                <a:latin typeface="Tahoma"/>
                <a:cs typeface="Tahoma"/>
              </a:rPr>
              <a:t>muncă</a:t>
            </a:r>
            <a:r>
              <a:rPr sz="22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55" dirty="0">
                <a:solidFill>
                  <a:srgbClr val="FFFFFF"/>
                </a:solidFill>
                <a:latin typeface="Tahoma"/>
                <a:cs typeface="Tahoma"/>
              </a:rPr>
              <a:t>în</a:t>
            </a:r>
            <a:r>
              <a:rPr sz="22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Tahoma"/>
                <a:cs typeface="Tahoma"/>
              </a:rPr>
              <a:t>IMM-uri,</a:t>
            </a:r>
            <a:r>
              <a:rPr sz="22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45" dirty="0">
                <a:solidFill>
                  <a:srgbClr val="FFFFFF"/>
                </a:solidFill>
                <a:latin typeface="Tahoma"/>
                <a:cs typeface="Tahoma"/>
              </a:rPr>
              <a:t>inclusiv</a:t>
            </a:r>
            <a:r>
              <a:rPr sz="22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50" dirty="0">
                <a:solidFill>
                  <a:srgbClr val="FFFFFF"/>
                </a:solidFill>
                <a:latin typeface="Tahoma"/>
                <a:cs typeface="Tahoma"/>
              </a:rPr>
              <a:t>prin</a:t>
            </a:r>
            <a:r>
              <a:rPr sz="22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55" dirty="0">
                <a:solidFill>
                  <a:srgbClr val="FFFFFF"/>
                </a:solidFill>
                <a:latin typeface="Tahoma"/>
                <a:cs typeface="Tahoma"/>
              </a:rPr>
              <a:t>investiții</a:t>
            </a:r>
            <a:r>
              <a:rPr sz="22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50" dirty="0">
                <a:solidFill>
                  <a:srgbClr val="FFFFFF"/>
                </a:solidFill>
                <a:latin typeface="Tahoma"/>
                <a:cs typeface="Tahoma"/>
              </a:rPr>
              <a:t>productive</a:t>
            </a:r>
            <a:endParaRPr sz="2200" dirty="0">
              <a:latin typeface="Tahoma"/>
              <a:cs typeface="Tahoma"/>
            </a:endParaRPr>
          </a:p>
          <a:p>
            <a:pPr marL="106045">
              <a:lnSpc>
                <a:spcPct val="100000"/>
              </a:lnSpc>
              <a:spcBef>
                <a:spcPts val="1410"/>
              </a:spcBef>
            </a:pPr>
            <a:r>
              <a:rPr sz="2100" b="1" spc="290" dirty="0">
                <a:solidFill>
                  <a:srgbClr val="FFFFFF"/>
                </a:solidFill>
                <a:latin typeface="Calibri"/>
                <a:cs typeface="Calibri"/>
              </a:rPr>
              <a:t>Acțiunea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35" dirty="0">
                <a:solidFill>
                  <a:srgbClr val="FFFFFF"/>
                </a:solidFill>
                <a:latin typeface="Calibri"/>
                <a:cs typeface="Calibri"/>
              </a:rPr>
              <a:t>1.6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70" dirty="0">
                <a:solidFill>
                  <a:srgbClr val="FFFFFF"/>
                </a:solidFill>
                <a:latin typeface="Calibri"/>
                <a:cs typeface="Calibri"/>
              </a:rPr>
              <a:t>Stimularea</a:t>
            </a:r>
            <a:r>
              <a:rPr sz="21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20" dirty="0">
                <a:solidFill>
                  <a:srgbClr val="FFFFFF"/>
                </a:solidFill>
                <a:latin typeface="Calibri"/>
                <a:cs typeface="Calibri"/>
              </a:rPr>
              <a:t>activităților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54" dirty="0">
                <a:solidFill>
                  <a:srgbClr val="FFFFFF"/>
                </a:solidFill>
                <a:latin typeface="Calibri"/>
                <a:cs typeface="Calibri"/>
              </a:rPr>
              <a:t>inovatoare</a:t>
            </a:r>
            <a:r>
              <a:rPr sz="21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25" dirty="0">
                <a:solidFill>
                  <a:srgbClr val="FFFFFF"/>
                </a:solidFill>
                <a:latin typeface="Calibri"/>
                <a:cs typeface="Calibri"/>
              </a:rPr>
              <a:t>și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70" dirty="0">
                <a:solidFill>
                  <a:srgbClr val="FFFFFF"/>
                </a:solidFill>
                <a:latin typeface="Calibri"/>
                <a:cs typeface="Calibri"/>
              </a:rPr>
              <a:t>creșterea</a:t>
            </a:r>
            <a:r>
              <a:rPr sz="21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40" dirty="0">
                <a:solidFill>
                  <a:srgbClr val="FFFFFF"/>
                </a:solidFill>
                <a:latin typeface="Calibri"/>
                <a:cs typeface="Calibri"/>
              </a:rPr>
              <a:t>competitivității</a:t>
            </a:r>
            <a:r>
              <a:rPr sz="21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190" dirty="0">
                <a:solidFill>
                  <a:srgbClr val="FFFFFF"/>
                </a:solidFill>
                <a:latin typeface="Calibri"/>
                <a:cs typeface="Calibri"/>
              </a:rPr>
              <a:t>IMM-urilor</a:t>
            </a:r>
            <a:endParaRPr sz="2100" dirty="0">
              <a:latin typeface="Calibri"/>
              <a:cs typeface="Calibri"/>
            </a:endParaRPr>
          </a:p>
          <a:p>
            <a:pPr marL="106045">
              <a:lnSpc>
                <a:spcPct val="100000"/>
              </a:lnSpc>
              <a:spcBef>
                <a:spcPts val="2235"/>
              </a:spcBef>
            </a:pPr>
            <a:r>
              <a:rPr sz="2100" b="1" spc="275" dirty="0">
                <a:solidFill>
                  <a:srgbClr val="FFFFFF"/>
                </a:solidFill>
                <a:latin typeface="Calibri"/>
                <a:cs typeface="Calibri"/>
              </a:rPr>
              <a:t>Operațiunea</a:t>
            </a:r>
            <a:r>
              <a:rPr sz="21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434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1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b="1" spc="270" dirty="0" err="1">
                <a:solidFill>
                  <a:srgbClr val="FFFFFF"/>
                </a:solidFill>
                <a:latin typeface="Calibri"/>
                <a:cs typeface="Calibri"/>
              </a:rPr>
              <a:t>Clustere</a:t>
            </a:r>
            <a:r>
              <a:rPr lang="ro-RO" sz="2100" b="1" spc="270" dirty="0">
                <a:solidFill>
                  <a:srgbClr val="FFFFFF"/>
                </a:solidFill>
                <a:latin typeface="Calibri"/>
                <a:cs typeface="Calibri"/>
              </a:rPr>
              <a:t> – 1.176.471 euro FEDR+BS</a:t>
            </a:r>
            <a:endParaRPr sz="2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 dirty="0">
              <a:latin typeface="Calibri"/>
              <a:cs typeface="Calibri"/>
            </a:endParaRPr>
          </a:p>
          <a:p>
            <a:pPr marL="83185">
              <a:lnSpc>
                <a:spcPct val="100000"/>
              </a:lnSpc>
            </a:pP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ă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ț</a:t>
            </a:r>
            <a:r>
              <a:rPr sz="2000" spc="-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505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endParaRPr sz="2000" dirty="0">
              <a:latin typeface="Verdana"/>
              <a:cs typeface="Verdana"/>
            </a:endParaRPr>
          </a:p>
          <a:p>
            <a:pPr marL="12700" marR="4835525">
              <a:lnSpc>
                <a:spcPct val="128099"/>
              </a:lnSpc>
              <a:buChar char="•"/>
              <a:tabLst>
                <a:tab pos="189230" algn="l"/>
              </a:tabLst>
            </a:pPr>
            <a:r>
              <a:rPr lang="ro-RO" sz="20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 err="1">
                <a:solidFill>
                  <a:srgbClr val="FFFFFF"/>
                </a:solidFill>
                <a:latin typeface="Verdana"/>
                <a:cs typeface="Verdana"/>
              </a:rPr>
              <a:t>susținerea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clusterelor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pentru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creșterea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competitivității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prin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sprijinirea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inovării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Verdana"/>
                <a:cs typeface="Verdana"/>
              </a:rPr>
              <a:t>IMM-urilor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și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integrării </a:t>
            </a:r>
            <a:r>
              <a:rPr sz="2000" spc="-6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acestora </a:t>
            </a:r>
            <a:r>
              <a:rPr sz="2000" spc="-110" dirty="0">
                <a:solidFill>
                  <a:srgbClr val="FFFFFF"/>
                </a:solidFill>
                <a:latin typeface="Verdana"/>
                <a:cs typeface="Verdana"/>
              </a:rPr>
              <a:t>în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lanțuri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valoare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nivel 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global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prin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networking,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dezvoltarea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clusterului, 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conectarea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platforme,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colaborare,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Verdana"/>
                <a:cs typeface="Verdana"/>
              </a:rPr>
              <a:t>etc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70" dirty="0">
                <a:solidFill>
                  <a:srgbClr val="FFFFFF"/>
                </a:solidFill>
                <a:latin typeface="Verdana"/>
                <a:cs typeface="Verdana"/>
              </a:rPr>
              <a:t>;</a:t>
            </a:r>
            <a:endParaRPr sz="2000" dirty="0">
              <a:latin typeface="Verdana"/>
              <a:cs typeface="Verdana"/>
            </a:endParaRPr>
          </a:p>
          <a:p>
            <a:pPr marL="12700" marR="4830445" algn="just">
              <a:lnSpc>
                <a:spcPct val="128099"/>
              </a:lnSpc>
              <a:spcBef>
                <a:spcPts val="5"/>
              </a:spcBef>
              <a:buChar char="•"/>
              <a:tabLst>
                <a:tab pos="189230" algn="l"/>
              </a:tabLst>
            </a:pPr>
            <a:r>
              <a:rPr lang="ro-RO" sz="2000" spc="-90" dirty="0">
                <a:solidFill>
                  <a:srgbClr val="FFFFFF"/>
                </a:solidFill>
                <a:latin typeface="Verdana"/>
                <a:cs typeface="Verdana"/>
              </a:rPr>
              <a:t> sprijin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55" dirty="0">
                <a:solidFill>
                  <a:srgbClr val="FFFFFF"/>
                </a:solidFill>
                <a:latin typeface="Verdana"/>
                <a:cs typeface="Verdana"/>
              </a:rPr>
              <a:t>nefinanciar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15" dirty="0">
                <a:solidFill>
                  <a:srgbClr val="FFFFFF"/>
                </a:solidFill>
                <a:latin typeface="Verdana"/>
                <a:cs typeface="Verdana"/>
              </a:rPr>
              <a:t>acordat</a:t>
            </a:r>
            <a:r>
              <a:rPr lang="ro-RO"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dirty="0">
                <a:solidFill>
                  <a:srgbClr val="FFFFFF"/>
                </a:solidFill>
                <a:latin typeface="Verdana"/>
                <a:cs typeface="Verdana"/>
              </a:rPr>
              <a:t>clustere</a:t>
            </a:r>
            <a:r>
              <a:rPr lang="ro-RO"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10" dirty="0">
                <a:solidFill>
                  <a:srgbClr val="FFFFFF"/>
                </a:solidFill>
                <a:latin typeface="Verdana"/>
                <a:cs typeface="Verdana"/>
              </a:rPr>
              <a:t>către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100" dirty="0">
                <a:solidFill>
                  <a:srgbClr val="FFFFFF"/>
                </a:solidFill>
                <a:latin typeface="Verdana"/>
                <a:cs typeface="Verdana"/>
              </a:rPr>
              <a:t>IMM-uri</a:t>
            </a:r>
            <a:r>
              <a:rPr lang="ro-RO"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215" dirty="0">
                <a:solidFill>
                  <a:srgbClr val="FFFFFF"/>
                </a:solidFill>
                <a:latin typeface="Verdana"/>
                <a:cs typeface="Verdana"/>
              </a:rPr>
              <a:t>(ex: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45" dirty="0">
                <a:solidFill>
                  <a:srgbClr val="FFFFFF"/>
                </a:solidFill>
                <a:latin typeface="Verdana"/>
                <a:cs typeface="Verdana"/>
              </a:rPr>
              <a:t>consultanță,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45" dirty="0">
                <a:solidFill>
                  <a:srgbClr val="FFFFFF"/>
                </a:solidFill>
                <a:latin typeface="Verdana"/>
                <a:cs typeface="Verdana"/>
              </a:rPr>
              <a:t>diseminare</a:t>
            </a:r>
            <a:r>
              <a:rPr lang="ro-RO"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90" dirty="0">
                <a:solidFill>
                  <a:srgbClr val="FFFFFF"/>
                </a:solidFill>
                <a:latin typeface="Verdana"/>
                <a:cs typeface="Verdana"/>
              </a:rPr>
              <a:t>informații,</a:t>
            </a:r>
            <a:r>
              <a:rPr lang="ro-RO"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90" dirty="0">
                <a:solidFill>
                  <a:srgbClr val="FFFFFF"/>
                </a:solidFill>
                <a:latin typeface="Verdana"/>
                <a:cs typeface="Verdana"/>
              </a:rPr>
              <a:t>sprijin </a:t>
            </a:r>
            <a:r>
              <a:rPr lang="ro-RO" sz="20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60" dirty="0">
                <a:solidFill>
                  <a:srgbClr val="FFFFFF"/>
                </a:solidFill>
                <a:latin typeface="Verdana"/>
                <a:cs typeface="Verdana"/>
              </a:rPr>
              <a:t>pentru</a:t>
            </a:r>
            <a:r>
              <a:rPr lang="ro-RO"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20" dirty="0">
                <a:solidFill>
                  <a:srgbClr val="FFFFFF"/>
                </a:solidFill>
                <a:latin typeface="Verdana"/>
                <a:cs typeface="Verdana"/>
              </a:rPr>
              <a:t>accesarea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ro-RO"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55" dirty="0">
                <a:solidFill>
                  <a:srgbClr val="FFFFFF"/>
                </a:solidFill>
                <a:latin typeface="Verdana"/>
                <a:cs typeface="Verdana"/>
              </a:rPr>
              <a:t>noi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40" dirty="0">
                <a:solidFill>
                  <a:srgbClr val="FFFFFF"/>
                </a:solidFill>
                <a:latin typeface="Verdana"/>
                <a:cs typeface="Verdana"/>
              </a:rPr>
              <a:t>piețe,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5" dirty="0">
                <a:solidFill>
                  <a:srgbClr val="FFFFFF"/>
                </a:solidFill>
                <a:latin typeface="Verdana"/>
                <a:cs typeface="Verdana"/>
              </a:rPr>
              <a:t>consolidarea</a:t>
            </a:r>
            <a:r>
              <a:rPr lang="ro-RO"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30" dirty="0">
                <a:solidFill>
                  <a:srgbClr val="FFFFFF"/>
                </a:solidFill>
                <a:latin typeface="Verdana"/>
                <a:cs typeface="Verdana"/>
              </a:rPr>
              <a:t>poziției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45" dirty="0">
                <a:solidFill>
                  <a:srgbClr val="FFFFFF"/>
                </a:solidFill>
                <a:latin typeface="Verdana"/>
                <a:cs typeface="Verdana"/>
              </a:rPr>
              <a:t>deținute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40" dirty="0">
                <a:solidFill>
                  <a:srgbClr val="FFFFFF"/>
                </a:solidFill>
                <a:latin typeface="Verdana"/>
                <a:cs typeface="Verdana"/>
              </a:rPr>
              <a:t>pe</a:t>
            </a:r>
            <a:r>
              <a:rPr lang="ro-RO"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5" dirty="0">
                <a:solidFill>
                  <a:srgbClr val="FFFFFF"/>
                </a:solidFill>
                <a:latin typeface="Verdana"/>
                <a:cs typeface="Verdana"/>
              </a:rPr>
              <a:t>piețele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35" dirty="0">
                <a:solidFill>
                  <a:srgbClr val="FFFFFF"/>
                </a:solidFill>
                <a:latin typeface="Verdana"/>
                <a:cs typeface="Verdana"/>
              </a:rPr>
              <a:t>actuale,</a:t>
            </a:r>
            <a:r>
              <a:rPr lang="ro-RO"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75" dirty="0">
                <a:solidFill>
                  <a:srgbClr val="FFFFFF"/>
                </a:solidFill>
                <a:latin typeface="Verdana"/>
                <a:cs typeface="Verdana"/>
              </a:rPr>
              <a:t>sprijinirea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80" dirty="0">
                <a:solidFill>
                  <a:srgbClr val="FFFFFF"/>
                </a:solidFill>
                <a:latin typeface="Verdana"/>
                <a:cs typeface="Verdana"/>
              </a:rPr>
              <a:t>IMM-urilor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110" dirty="0">
                <a:solidFill>
                  <a:srgbClr val="FFFFFF"/>
                </a:solidFill>
                <a:latin typeface="Verdana"/>
                <a:cs typeface="Verdana"/>
              </a:rPr>
              <a:t>în </a:t>
            </a:r>
            <a:r>
              <a:rPr lang="ro-RO" sz="2000" spc="-6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15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lang="ro-RO"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ro-RO" sz="2000" spc="1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ro-RO"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ro-RO"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ro-RO" sz="2000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ro-RO"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ro-RO" sz="2000" spc="1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lang="ro-RO" sz="2000" spc="-75" dirty="0">
                <a:solidFill>
                  <a:srgbClr val="FFFFFF"/>
                </a:solidFill>
                <a:latin typeface="Verdana"/>
                <a:cs typeface="Verdana"/>
              </a:rPr>
              <a:t>ț</a:t>
            </a:r>
            <a:r>
              <a:rPr lang="ro-RO"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ro-RO" sz="20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ro-RO"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ro-RO"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ro-RO" sz="2000" spc="-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ro-RO"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15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lang="ro-RO"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ro-RO" sz="2000" spc="-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ro-RO"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ro-RO" sz="2000" spc="-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lang="ro-RO"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ro-RO" sz="2000" spc="15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lang="ro-RO" sz="2000" spc="-55" dirty="0">
                <a:solidFill>
                  <a:srgbClr val="FFFFFF"/>
                </a:solidFill>
                <a:latin typeface="Verdana"/>
                <a:cs typeface="Verdana"/>
              </a:rPr>
              <a:t>ă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ro-RO"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ro-RO" sz="2000" spc="-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ro-RO"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1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ro-RO"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ro-RO" sz="2000" spc="-15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lang="ro-RO"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ro-RO" sz="20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ro-RO" sz="2000" spc="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ro-RO"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1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ro-RO"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ro-RO" sz="2000" spc="-15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lang="ro-RO"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ro-RO" sz="2000" spc="-1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ro-RO" sz="2000" spc="65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lang="ro-RO"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lang="ro-RO" sz="20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ro-RO" sz="2000" spc="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lang="ro-RO" sz="2000" spc="-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ro-RO"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ro-RO" sz="2000" spc="-1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lang="ro-RO" sz="2000" spc="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ro-RO"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1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ro-RO" sz="2000" spc="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ro-RO"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-1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lang="ro-RO" sz="20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ro-RO" sz="20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ro-RO" sz="20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ro-RO" sz="2000" spc="1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lang="ro-RO"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ro-RO" sz="2000" spc="-1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lang="ro-RO"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ro-RO" sz="20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ro-RO" sz="2000" spc="-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ro-RO" sz="2000" spc="-19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lang="ro-RO"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ro-RO" sz="2000" spc="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ro-RO" sz="2000" spc="-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ro-RO" sz="2000" spc="15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lang="ro-RO" sz="2000" spc="-32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r>
              <a:rPr lang="ro-RO" sz="2000" spc="-254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45996"/>
            <a:ext cx="9146540" cy="5972175"/>
            <a:chOff x="0" y="2345996"/>
            <a:chExt cx="9146540" cy="5972175"/>
          </a:xfrm>
        </p:grpSpPr>
        <p:sp>
          <p:nvSpPr>
            <p:cNvPr id="3" name="object 3"/>
            <p:cNvSpPr/>
            <p:nvPr/>
          </p:nvSpPr>
          <p:spPr>
            <a:xfrm>
              <a:off x="0" y="3417293"/>
              <a:ext cx="1696085" cy="4191000"/>
            </a:xfrm>
            <a:custGeom>
              <a:avLst/>
              <a:gdLst/>
              <a:ahLst/>
              <a:cxnLst/>
              <a:rect l="l" t="t" r="r" b="b"/>
              <a:pathLst>
                <a:path w="1696085" h="4191000">
                  <a:moveTo>
                    <a:pt x="1210047" y="4190999"/>
                  </a:moveTo>
                  <a:lnTo>
                    <a:pt x="0" y="4190999"/>
                  </a:lnTo>
                  <a:lnTo>
                    <a:pt x="0" y="0"/>
                  </a:lnTo>
                  <a:lnTo>
                    <a:pt x="1210047" y="0"/>
                  </a:lnTo>
                  <a:lnTo>
                    <a:pt x="1258058" y="2379"/>
                  </a:lnTo>
                  <a:lnTo>
                    <a:pt x="1305256" y="9429"/>
                  </a:lnTo>
                  <a:lnTo>
                    <a:pt x="1351323" y="21017"/>
                  </a:lnTo>
                  <a:lnTo>
                    <a:pt x="1395939" y="37011"/>
                  </a:lnTo>
                  <a:lnTo>
                    <a:pt x="1438786" y="57280"/>
                  </a:lnTo>
                  <a:lnTo>
                    <a:pt x="1479546" y="81691"/>
                  </a:lnTo>
                  <a:lnTo>
                    <a:pt x="1517901" y="110112"/>
                  </a:lnTo>
                  <a:lnTo>
                    <a:pt x="1553530" y="142412"/>
                  </a:lnTo>
                  <a:lnTo>
                    <a:pt x="1585799" y="178076"/>
                  </a:lnTo>
                  <a:lnTo>
                    <a:pt x="1614193" y="216467"/>
                  </a:lnTo>
                  <a:lnTo>
                    <a:pt x="1638580" y="257266"/>
                  </a:lnTo>
                  <a:lnTo>
                    <a:pt x="1658830" y="300154"/>
                  </a:lnTo>
                  <a:lnTo>
                    <a:pt x="1674809" y="344813"/>
                  </a:lnTo>
                  <a:lnTo>
                    <a:pt x="1686386" y="390924"/>
                  </a:lnTo>
                  <a:lnTo>
                    <a:pt x="1693429" y="438167"/>
                  </a:lnTo>
                  <a:lnTo>
                    <a:pt x="1695806" y="486225"/>
                  </a:lnTo>
                  <a:lnTo>
                    <a:pt x="1695806" y="3704774"/>
                  </a:lnTo>
                  <a:lnTo>
                    <a:pt x="1693429" y="3752831"/>
                  </a:lnTo>
                  <a:lnTo>
                    <a:pt x="1686386" y="3800075"/>
                  </a:lnTo>
                  <a:lnTo>
                    <a:pt x="1674809" y="3846185"/>
                  </a:lnTo>
                  <a:lnTo>
                    <a:pt x="1658830" y="3890844"/>
                  </a:lnTo>
                  <a:lnTo>
                    <a:pt x="1638580" y="3933733"/>
                  </a:lnTo>
                  <a:lnTo>
                    <a:pt x="1614193" y="3974532"/>
                  </a:lnTo>
                  <a:lnTo>
                    <a:pt x="1585799" y="4012923"/>
                  </a:lnTo>
                  <a:lnTo>
                    <a:pt x="1553530" y="4048587"/>
                  </a:lnTo>
                  <a:lnTo>
                    <a:pt x="1517901" y="4080887"/>
                  </a:lnTo>
                  <a:lnTo>
                    <a:pt x="1479546" y="4109308"/>
                  </a:lnTo>
                  <a:lnTo>
                    <a:pt x="1438786" y="4133719"/>
                  </a:lnTo>
                  <a:lnTo>
                    <a:pt x="1395939" y="4153988"/>
                  </a:lnTo>
                  <a:lnTo>
                    <a:pt x="1351323" y="4169982"/>
                  </a:lnTo>
                  <a:lnTo>
                    <a:pt x="1305256" y="4181570"/>
                  </a:lnTo>
                  <a:lnTo>
                    <a:pt x="1258058" y="4188620"/>
                  </a:lnTo>
                  <a:lnTo>
                    <a:pt x="1210047" y="4190999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7950" y="2345996"/>
              <a:ext cx="8058149" cy="597217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45817" y="7897259"/>
            <a:ext cx="18042255" cy="2390140"/>
            <a:chOff x="245817" y="7897259"/>
            <a:chExt cx="18042255" cy="2390140"/>
          </a:xfrm>
        </p:grpSpPr>
        <p:sp>
          <p:nvSpPr>
            <p:cNvPr id="6" name="object 6"/>
            <p:cNvSpPr/>
            <p:nvPr/>
          </p:nvSpPr>
          <p:spPr>
            <a:xfrm>
              <a:off x="17407451" y="9376956"/>
              <a:ext cx="880744" cy="847725"/>
            </a:xfrm>
            <a:custGeom>
              <a:avLst/>
              <a:gdLst/>
              <a:ahLst/>
              <a:cxnLst/>
              <a:rect l="l" t="t" r="r" b="b"/>
              <a:pathLst>
                <a:path w="880744" h="847725">
                  <a:moveTo>
                    <a:pt x="0" y="847680"/>
                  </a:moveTo>
                  <a:lnTo>
                    <a:pt x="0" y="0"/>
                  </a:lnTo>
                  <a:lnTo>
                    <a:pt x="880548" y="0"/>
                  </a:lnTo>
                  <a:lnTo>
                    <a:pt x="880548" y="847680"/>
                  </a:lnTo>
                  <a:lnTo>
                    <a:pt x="0" y="847680"/>
                  </a:lnTo>
                  <a:close/>
                </a:path>
              </a:pathLst>
            </a:custGeom>
            <a:solidFill>
              <a:srgbClr val="004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766" y="9659971"/>
              <a:ext cx="17449799" cy="1428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817" y="8314134"/>
              <a:ext cx="761999" cy="12001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83844" y="7897259"/>
              <a:ext cx="5467349" cy="2389739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6943625" y="0"/>
            <a:ext cx="3086100" cy="1395095"/>
          </a:xfrm>
          <a:custGeom>
            <a:avLst/>
            <a:gdLst/>
            <a:ahLst/>
            <a:cxnLst/>
            <a:rect l="l" t="t" r="r" b="b"/>
            <a:pathLst>
              <a:path w="3086100" h="1395095">
                <a:moveTo>
                  <a:pt x="2600340" y="1395088"/>
                </a:moveTo>
                <a:lnTo>
                  <a:pt x="485759" y="1395088"/>
                </a:lnTo>
                <a:lnTo>
                  <a:pt x="437761" y="1392711"/>
                </a:lnTo>
                <a:lnTo>
                  <a:pt x="390562" y="1385668"/>
                </a:lnTo>
                <a:lnTo>
                  <a:pt x="344494" y="1374091"/>
                </a:lnTo>
                <a:lnTo>
                  <a:pt x="299876" y="1358111"/>
                </a:lnTo>
                <a:lnTo>
                  <a:pt x="257027" y="1337861"/>
                </a:lnTo>
                <a:lnTo>
                  <a:pt x="216266" y="1313473"/>
                </a:lnTo>
                <a:lnTo>
                  <a:pt x="177910" y="1285078"/>
                </a:lnTo>
                <a:lnTo>
                  <a:pt x="142279" y="1252808"/>
                </a:lnTo>
                <a:lnTo>
                  <a:pt x="110010" y="1217177"/>
                </a:lnTo>
                <a:lnTo>
                  <a:pt x="81615" y="1178822"/>
                </a:lnTo>
                <a:lnTo>
                  <a:pt x="57227" y="1138060"/>
                </a:lnTo>
                <a:lnTo>
                  <a:pt x="36977" y="1095211"/>
                </a:lnTo>
                <a:lnTo>
                  <a:pt x="20997" y="1050594"/>
                </a:lnTo>
                <a:lnTo>
                  <a:pt x="9420" y="1004526"/>
                </a:lnTo>
                <a:lnTo>
                  <a:pt x="2376" y="957326"/>
                </a:lnTo>
                <a:lnTo>
                  <a:pt x="0" y="909319"/>
                </a:lnTo>
                <a:lnTo>
                  <a:pt x="0" y="0"/>
                </a:lnTo>
                <a:lnTo>
                  <a:pt x="3086099" y="0"/>
                </a:lnTo>
                <a:lnTo>
                  <a:pt x="3086099" y="909319"/>
                </a:lnTo>
                <a:lnTo>
                  <a:pt x="3083722" y="957326"/>
                </a:lnTo>
                <a:lnTo>
                  <a:pt x="3076679" y="1004526"/>
                </a:lnTo>
                <a:lnTo>
                  <a:pt x="3065101" y="1050594"/>
                </a:lnTo>
                <a:lnTo>
                  <a:pt x="3049122" y="1095211"/>
                </a:lnTo>
                <a:lnTo>
                  <a:pt x="3028872" y="1138060"/>
                </a:lnTo>
                <a:lnTo>
                  <a:pt x="3004483" y="1178822"/>
                </a:lnTo>
                <a:lnTo>
                  <a:pt x="2976088" y="1217177"/>
                </a:lnTo>
                <a:lnTo>
                  <a:pt x="2943819" y="1252808"/>
                </a:lnTo>
                <a:lnTo>
                  <a:pt x="2908188" y="1285078"/>
                </a:lnTo>
                <a:lnTo>
                  <a:pt x="2869832" y="1313473"/>
                </a:lnTo>
                <a:lnTo>
                  <a:pt x="2829071" y="1337861"/>
                </a:lnTo>
                <a:lnTo>
                  <a:pt x="2786222" y="1358111"/>
                </a:lnTo>
                <a:lnTo>
                  <a:pt x="2741605" y="1374091"/>
                </a:lnTo>
                <a:lnTo>
                  <a:pt x="2695537" y="1385668"/>
                </a:lnTo>
                <a:lnTo>
                  <a:pt x="2648337" y="1392711"/>
                </a:lnTo>
                <a:lnTo>
                  <a:pt x="2600340" y="1395088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66662" y="220824"/>
            <a:ext cx="6770370" cy="17399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459"/>
              </a:spcBef>
            </a:pPr>
            <a:r>
              <a:rPr sz="3000" spc="495" dirty="0">
                <a:solidFill>
                  <a:srgbClr val="1B2032"/>
                </a:solidFill>
                <a:latin typeface="Calibri"/>
                <a:cs typeface="Calibri"/>
              </a:rPr>
              <a:t>PRIORITATEA </a:t>
            </a:r>
            <a:r>
              <a:rPr sz="3000" spc="-270" dirty="0">
                <a:solidFill>
                  <a:srgbClr val="1B2032"/>
                </a:solidFill>
                <a:latin typeface="Calibri"/>
                <a:cs typeface="Calibri"/>
              </a:rPr>
              <a:t>1</a:t>
            </a:r>
            <a:r>
              <a:rPr sz="3000" spc="-265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lang="ro-RO" sz="3000" spc="-265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sz="3000" spc="250" dirty="0">
                <a:solidFill>
                  <a:srgbClr val="1B2032"/>
                </a:solidFill>
                <a:latin typeface="Calibri"/>
                <a:cs typeface="Calibri"/>
              </a:rPr>
              <a:t>- </a:t>
            </a:r>
            <a:r>
              <a:rPr sz="3000" spc="515" dirty="0">
                <a:solidFill>
                  <a:srgbClr val="1B2032"/>
                </a:solidFill>
                <a:latin typeface="Calibri"/>
                <a:cs typeface="Calibri"/>
              </a:rPr>
              <a:t>O </a:t>
            </a:r>
            <a:r>
              <a:rPr sz="3000" spc="445" dirty="0">
                <a:solidFill>
                  <a:srgbClr val="1B2032"/>
                </a:solidFill>
                <a:latin typeface="Calibri"/>
                <a:cs typeface="Calibri"/>
              </a:rPr>
              <a:t>REGIUNE </a:t>
            </a:r>
            <a:r>
              <a:rPr sz="3000" spc="450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sz="3000" spc="475" dirty="0">
                <a:solidFill>
                  <a:srgbClr val="1B2032"/>
                </a:solidFill>
                <a:latin typeface="Calibri"/>
                <a:cs typeface="Calibri"/>
              </a:rPr>
              <a:t>COMPETITIVĂ </a:t>
            </a:r>
            <a:r>
              <a:rPr sz="3000" spc="465" dirty="0">
                <a:solidFill>
                  <a:srgbClr val="1B2032"/>
                </a:solidFill>
                <a:latin typeface="Calibri"/>
                <a:cs typeface="Calibri"/>
              </a:rPr>
              <a:t>PRIN </a:t>
            </a:r>
            <a:r>
              <a:rPr sz="3000" spc="450" dirty="0">
                <a:solidFill>
                  <a:srgbClr val="1B2032"/>
                </a:solidFill>
                <a:latin typeface="Calibri"/>
                <a:cs typeface="Calibri"/>
              </a:rPr>
              <a:t>INOVARE, </a:t>
            </a:r>
            <a:r>
              <a:rPr sz="3000" spc="455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sz="3000" spc="475" dirty="0">
                <a:solidFill>
                  <a:srgbClr val="1B2032"/>
                </a:solidFill>
                <a:latin typeface="Calibri"/>
                <a:cs typeface="Calibri"/>
              </a:rPr>
              <a:t>DIGITALIZARE</a:t>
            </a:r>
            <a:r>
              <a:rPr sz="3000" spc="190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sz="3000" spc="400" dirty="0">
                <a:solidFill>
                  <a:srgbClr val="1B2032"/>
                </a:solidFill>
                <a:latin typeface="Calibri"/>
                <a:cs typeface="Calibri"/>
              </a:rPr>
              <a:t>ȘI</a:t>
            </a:r>
            <a:r>
              <a:rPr sz="3000" spc="195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sz="3000" spc="465" dirty="0">
                <a:solidFill>
                  <a:srgbClr val="1B2032"/>
                </a:solidFill>
                <a:latin typeface="Calibri"/>
                <a:cs typeface="Calibri"/>
              </a:rPr>
              <a:t>ÎNTREPRINDERI </a:t>
            </a:r>
            <a:r>
              <a:rPr sz="3000" spc="-665" dirty="0">
                <a:solidFill>
                  <a:srgbClr val="1B2032"/>
                </a:solidFill>
                <a:latin typeface="Calibri"/>
                <a:cs typeface="Calibri"/>
              </a:rPr>
              <a:t> </a:t>
            </a:r>
            <a:r>
              <a:rPr sz="3000" spc="445" dirty="0">
                <a:solidFill>
                  <a:srgbClr val="1B2032"/>
                </a:solidFill>
                <a:latin typeface="Calibri"/>
                <a:cs typeface="Calibri"/>
              </a:rPr>
              <a:t>DINAMICE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87503" y="9855482"/>
            <a:ext cx="2526030" cy="35052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580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WWW</a:t>
            </a:r>
            <a:r>
              <a:rPr sz="2100" b="1" spc="30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.</a:t>
            </a:r>
            <a:r>
              <a:rPr sz="2100" b="1" spc="375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A</a:t>
            </a:r>
            <a:r>
              <a:rPr sz="2100" b="1" spc="409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D</a:t>
            </a:r>
            <a:r>
              <a:rPr sz="2100" b="1" spc="370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R</a:t>
            </a:r>
            <a:r>
              <a:rPr sz="2100" b="1" spc="365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S</a:t>
            </a:r>
            <a:r>
              <a:rPr sz="2100" b="1" spc="385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E</a:t>
            </a:r>
            <a:r>
              <a:rPr sz="2100" b="1" spc="30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.</a:t>
            </a:r>
            <a:r>
              <a:rPr sz="2100" b="1" spc="370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R</a:t>
            </a:r>
            <a:r>
              <a:rPr sz="2100" b="1" spc="355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320" dirty="0"/>
              <a:t>FACEBOOK.COM/ADRSE.RO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311269" y="177009"/>
            <a:ext cx="7358380" cy="4091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8285">
              <a:lnSpc>
                <a:spcPct val="114599"/>
              </a:lnSpc>
              <a:spcBef>
                <a:spcPts val="100"/>
              </a:spcBef>
            </a:pPr>
            <a:r>
              <a:rPr sz="2400" b="1" spc="60" dirty="0">
                <a:solidFill>
                  <a:srgbClr val="004AAC"/>
                </a:solidFill>
                <a:latin typeface="Arial"/>
                <a:cs typeface="Arial"/>
              </a:rPr>
              <a:t>Obiectiv</a:t>
            </a:r>
            <a:r>
              <a:rPr sz="2400" b="1" spc="-4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spc="5" dirty="0">
                <a:solidFill>
                  <a:srgbClr val="004AAC"/>
                </a:solidFill>
                <a:latin typeface="Arial"/>
                <a:cs typeface="Arial"/>
              </a:rPr>
              <a:t>specific</a:t>
            </a:r>
            <a:r>
              <a:rPr sz="2400" b="1" spc="-4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spc="-130" dirty="0">
                <a:solidFill>
                  <a:srgbClr val="004AAC"/>
                </a:solidFill>
                <a:latin typeface="Arial"/>
                <a:cs typeface="Arial"/>
              </a:rPr>
              <a:t>FEDR</a:t>
            </a:r>
            <a:r>
              <a:rPr sz="2400" b="1" spc="-4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spc="110" dirty="0">
                <a:solidFill>
                  <a:srgbClr val="004AAC"/>
                </a:solidFill>
                <a:latin typeface="Arial"/>
                <a:cs typeface="Arial"/>
              </a:rPr>
              <a:t>a</a:t>
            </a:r>
            <a:r>
              <a:rPr sz="2400" b="1" spc="-4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spc="30" dirty="0">
                <a:solidFill>
                  <a:srgbClr val="004AAC"/>
                </a:solidFill>
                <a:latin typeface="Arial"/>
                <a:cs typeface="Arial"/>
              </a:rPr>
              <a:t>(iv)</a:t>
            </a:r>
            <a:r>
              <a:rPr sz="2400" b="1" spc="-4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spc="75" dirty="0">
                <a:solidFill>
                  <a:srgbClr val="004AAC"/>
                </a:solidFill>
                <a:latin typeface="Arial"/>
                <a:cs typeface="Arial"/>
              </a:rPr>
              <a:t>Dezvoltarea  </a:t>
            </a:r>
            <a:r>
              <a:rPr sz="2400" b="1" spc="95" dirty="0">
                <a:solidFill>
                  <a:srgbClr val="004AAC"/>
                </a:solidFill>
                <a:latin typeface="Arial"/>
                <a:cs typeface="Arial"/>
              </a:rPr>
              <a:t>competenţelor</a:t>
            </a:r>
            <a:r>
              <a:rPr sz="2400" b="1" spc="-4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spc="125" dirty="0">
                <a:solidFill>
                  <a:srgbClr val="004AAC"/>
                </a:solidFill>
                <a:latin typeface="Arial"/>
                <a:cs typeface="Arial"/>
              </a:rPr>
              <a:t>pentru</a:t>
            </a:r>
            <a:r>
              <a:rPr sz="2400" b="1" spc="-3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spc="40" dirty="0">
                <a:solidFill>
                  <a:srgbClr val="004AAC"/>
                </a:solidFill>
                <a:latin typeface="Arial"/>
                <a:cs typeface="Arial"/>
              </a:rPr>
              <a:t>specializare</a:t>
            </a:r>
            <a:r>
              <a:rPr sz="2400" b="1" spc="-3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spc="90" dirty="0">
                <a:solidFill>
                  <a:srgbClr val="004AAC"/>
                </a:solidFill>
                <a:latin typeface="Arial"/>
                <a:cs typeface="Arial"/>
              </a:rPr>
              <a:t>inteligentă, </a:t>
            </a:r>
            <a:r>
              <a:rPr sz="2400" b="1" spc="-65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spc="114" dirty="0">
                <a:solidFill>
                  <a:srgbClr val="004AAC"/>
                </a:solidFill>
                <a:latin typeface="Arial"/>
                <a:cs typeface="Arial"/>
              </a:rPr>
              <a:t>tranziţie</a:t>
            </a:r>
            <a:r>
              <a:rPr sz="2400" b="1" spc="-5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spc="85" dirty="0">
                <a:solidFill>
                  <a:srgbClr val="004AAC"/>
                </a:solidFill>
                <a:latin typeface="Arial"/>
                <a:cs typeface="Arial"/>
              </a:rPr>
              <a:t>industrială</a:t>
            </a:r>
            <a:r>
              <a:rPr sz="2400" b="1" spc="-4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004AAC"/>
                </a:solidFill>
                <a:latin typeface="Arial"/>
                <a:cs typeface="Arial"/>
              </a:rPr>
              <a:t>şi</a:t>
            </a:r>
            <a:r>
              <a:rPr sz="2400" b="1" spc="-4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spc="120" dirty="0">
                <a:solidFill>
                  <a:srgbClr val="004AAC"/>
                </a:solidFill>
                <a:latin typeface="Arial"/>
                <a:cs typeface="Arial"/>
              </a:rPr>
              <a:t>antreprenoriat</a:t>
            </a:r>
            <a:endParaRPr sz="2400" dirty="0">
              <a:latin typeface="Arial"/>
              <a:cs typeface="Arial"/>
            </a:endParaRPr>
          </a:p>
          <a:p>
            <a:pPr marL="12700" marR="173990">
              <a:lnSpc>
                <a:spcPct val="127600"/>
              </a:lnSpc>
              <a:spcBef>
                <a:spcPts val="880"/>
              </a:spcBef>
            </a:pPr>
            <a:r>
              <a:rPr sz="2400" b="1" spc="-5" dirty="0">
                <a:latin typeface="Tahoma"/>
                <a:cs typeface="Tahoma"/>
              </a:rPr>
              <a:t>Acțiunea </a:t>
            </a:r>
            <a:r>
              <a:rPr sz="2400" b="1" spc="-245" dirty="0">
                <a:latin typeface="Tahoma"/>
                <a:cs typeface="Tahoma"/>
              </a:rPr>
              <a:t>1.7 </a:t>
            </a:r>
            <a:r>
              <a:rPr sz="2400" b="1" spc="-5" dirty="0">
                <a:latin typeface="Tahoma"/>
                <a:cs typeface="Tahoma"/>
              </a:rPr>
              <a:t>Dezvoltarea </a:t>
            </a:r>
            <a:r>
              <a:rPr sz="2400" b="1" spc="15" dirty="0">
                <a:latin typeface="Tahoma"/>
                <a:cs typeface="Tahoma"/>
              </a:rPr>
              <a:t>competențelor </a:t>
            </a:r>
            <a:r>
              <a:rPr sz="2400" b="1" spc="-40" dirty="0">
                <a:latin typeface="Tahoma"/>
                <a:cs typeface="Tahoma"/>
              </a:rPr>
              <a:t>pentru </a:t>
            </a:r>
            <a:r>
              <a:rPr sz="2400" b="1" spc="-690" dirty="0">
                <a:latin typeface="Tahoma"/>
                <a:cs typeface="Tahoma"/>
              </a:rPr>
              <a:t> </a:t>
            </a:r>
            <a:r>
              <a:rPr sz="2400" b="1" spc="20" dirty="0">
                <a:latin typeface="Tahoma"/>
                <a:cs typeface="Tahoma"/>
              </a:rPr>
              <a:t>specializare</a:t>
            </a:r>
            <a:r>
              <a:rPr sz="2400" b="1" spc="-65" dirty="0">
                <a:latin typeface="Tahoma"/>
                <a:cs typeface="Tahoma"/>
              </a:rPr>
              <a:t> </a:t>
            </a:r>
            <a:r>
              <a:rPr sz="2400" b="1" spc="-35" dirty="0">
                <a:latin typeface="Tahoma"/>
                <a:cs typeface="Tahoma"/>
              </a:rPr>
              <a:t>inteligentă</a:t>
            </a:r>
            <a:r>
              <a:rPr sz="2400" b="1" spc="-60" dirty="0">
                <a:latin typeface="Tahoma"/>
                <a:cs typeface="Tahoma"/>
              </a:rPr>
              <a:t> </a:t>
            </a:r>
            <a:r>
              <a:rPr sz="2400" b="1" spc="15" dirty="0">
                <a:latin typeface="Tahoma"/>
                <a:cs typeface="Tahoma"/>
              </a:rPr>
              <a:t>și</a:t>
            </a:r>
            <a:r>
              <a:rPr sz="2400" b="1" spc="-60" dirty="0">
                <a:latin typeface="Tahoma"/>
                <a:cs typeface="Tahoma"/>
              </a:rPr>
              <a:t> </a:t>
            </a:r>
            <a:r>
              <a:rPr sz="2400" b="1" spc="-40" dirty="0">
                <a:latin typeface="Tahoma"/>
                <a:cs typeface="Tahoma"/>
              </a:rPr>
              <a:t>antreprenoriat</a:t>
            </a:r>
            <a:endParaRPr sz="2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sz="2200" spc="10" dirty="0">
                <a:latin typeface="Verdana"/>
                <a:cs typeface="Verdana"/>
              </a:rPr>
              <a:t>A</a:t>
            </a:r>
            <a:r>
              <a:rPr sz="2200" spc="165" dirty="0">
                <a:latin typeface="Verdana"/>
                <a:cs typeface="Verdana"/>
              </a:rPr>
              <a:t>c</a:t>
            </a:r>
            <a:r>
              <a:rPr sz="2200" spc="-80" dirty="0">
                <a:latin typeface="Verdana"/>
                <a:cs typeface="Verdana"/>
              </a:rPr>
              <a:t>t</a:t>
            </a:r>
            <a:r>
              <a:rPr sz="2200" spc="-110" dirty="0">
                <a:latin typeface="Verdana"/>
                <a:cs typeface="Verdana"/>
              </a:rPr>
              <a:t>i</a:t>
            </a:r>
            <a:r>
              <a:rPr sz="2200" spc="-170" dirty="0">
                <a:latin typeface="Verdana"/>
                <a:cs typeface="Verdana"/>
              </a:rPr>
              <a:t>v</a:t>
            </a:r>
            <a:r>
              <a:rPr sz="2200" spc="-110" dirty="0">
                <a:latin typeface="Verdana"/>
                <a:cs typeface="Verdana"/>
              </a:rPr>
              <a:t>i</a:t>
            </a:r>
            <a:r>
              <a:rPr sz="2200" spc="-80" dirty="0">
                <a:latin typeface="Verdana"/>
                <a:cs typeface="Verdana"/>
              </a:rPr>
              <a:t>t</a:t>
            </a:r>
            <a:r>
              <a:rPr sz="2200" spc="-65" dirty="0">
                <a:latin typeface="Verdana"/>
                <a:cs typeface="Verdana"/>
              </a:rPr>
              <a:t>ă</a:t>
            </a:r>
            <a:r>
              <a:rPr sz="2200" spc="-80" dirty="0">
                <a:latin typeface="Verdana"/>
                <a:cs typeface="Verdana"/>
              </a:rPr>
              <a:t>ț</a:t>
            </a:r>
            <a:r>
              <a:rPr sz="2200" spc="-110" dirty="0">
                <a:latin typeface="Verdana"/>
                <a:cs typeface="Verdana"/>
              </a:rPr>
              <a:t>i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60" dirty="0">
                <a:latin typeface="Verdana"/>
                <a:cs typeface="Verdana"/>
              </a:rPr>
              <a:t>o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-110" dirty="0">
                <a:latin typeface="Verdana"/>
                <a:cs typeface="Verdana"/>
              </a:rPr>
              <a:t>i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135" dirty="0">
                <a:latin typeface="Verdana"/>
                <a:cs typeface="Verdana"/>
              </a:rPr>
              <a:t>n</a:t>
            </a:r>
            <a:r>
              <a:rPr sz="2200" spc="-80" dirty="0">
                <a:latin typeface="Verdana"/>
                <a:cs typeface="Verdana"/>
              </a:rPr>
              <a:t>t</a:t>
            </a:r>
            <a:r>
              <a:rPr sz="2200" spc="-65" dirty="0">
                <a:latin typeface="Verdana"/>
                <a:cs typeface="Verdana"/>
              </a:rPr>
              <a:t>a</a:t>
            </a:r>
            <a:r>
              <a:rPr sz="2200" spc="-80" dirty="0">
                <a:latin typeface="Verdana"/>
                <a:cs typeface="Verdana"/>
              </a:rPr>
              <a:t>t</a:t>
            </a:r>
            <a:r>
              <a:rPr sz="2200" spc="-110" dirty="0">
                <a:latin typeface="Verdana"/>
                <a:cs typeface="Verdana"/>
              </a:rPr>
              <a:t>i</a:t>
            </a:r>
            <a:r>
              <a:rPr sz="2200" spc="-170" dirty="0">
                <a:latin typeface="Verdana"/>
                <a:cs typeface="Verdana"/>
              </a:rPr>
              <a:t>v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555" dirty="0">
                <a:latin typeface="Verdana"/>
                <a:cs typeface="Verdana"/>
              </a:rPr>
              <a:t>:</a:t>
            </a:r>
            <a:endParaRPr sz="2200" dirty="0">
              <a:latin typeface="Verdana"/>
              <a:cs typeface="Verdana"/>
            </a:endParaRPr>
          </a:p>
          <a:p>
            <a:pPr marL="12700" marR="5080">
              <a:lnSpc>
                <a:spcPct val="113599"/>
              </a:lnSpc>
              <a:spcBef>
                <a:spcPts val="5"/>
              </a:spcBef>
              <a:buSzPct val="95454"/>
              <a:buChar char="•"/>
              <a:tabLst>
                <a:tab pos="128905" algn="l"/>
              </a:tabLst>
            </a:pPr>
            <a:r>
              <a:rPr lang="ro-RO" sz="2200" spc="-30" dirty="0">
                <a:latin typeface="Verdana"/>
                <a:cs typeface="Verdana"/>
              </a:rPr>
              <a:t> </a:t>
            </a:r>
            <a:r>
              <a:rPr sz="2200" spc="-30" dirty="0" err="1">
                <a:latin typeface="Verdana"/>
                <a:cs typeface="Verdana"/>
              </a:rPr>
              <a:t>dezvoltarea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și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spc="-60" dirty="0">
                <a:latin typeface="Verdana"/>
                <a:cs typeface="Verdana"/>
              </a:rPr>
              <a:t>formarea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de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spc="-5" dirty="0">
                <a:latin typeface="Verdana"/>
                <a:cs typeface="Verdana"/>
              </a:rPr>
              <a:t>competențe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cheie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spc="-70" dirty="0">
                <a:latin typeface="Verdana"/>
                <a:cs typeface="Verdana"/>
              </a:rPr>
              <a:t>pentru </a:t>
            </a:r>
            <a:r>
              <a:rPr sz="2200" spc="-7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specializare</a:t>
            </a:r>
            <a:r>
              <a:rPr sz="2200" spc="-165" dirty="0">
                <a:latin typeface="Verdana"/>
                <a:cs typeface="Verdana"/>
              </a:rPr>
              <a:t> </a:t>
            </a:r>
            <a:r>
              <a:rPr sz="2200" spc="-80" dirty="0" err="1">
                <a:latin typeface="Verdana"/>
                <a:cs typeface="Verdana"/>
              </a:rPr>
              <a:t>inteligentă</a:t>
            </a:r>
            <a:r>
              <a:rPr sz="2200" spc="-80" dirty="0">
                <a:latin typeface="Verdana"/>
                <a:cs typeface="Verdana"/>
              </a:rPr>
              <a:t>;</a:t>
            </a:r>
            <a:r>
              <a:rPr lang="ro-RO" sz="2200" spc="-80" dirty="0">
                <a:latin typeface="Verdana"/>
                <a:cs typeface="Verdana"/>
              </a:rPr>
              <a:t> - 4.705.882 euro </a:t>
            </a:r>
            <a:endParaRPr sz="2200" dirty="0">
              <a:latin typeface="Verdana"/>
              <a:cs typeface="Verdana"/>
            </a:endParaRPr>
          </a:p>
          <a:p>
            <a:pPr marL="128270" indent="-116205">
              <a:lnSpc>
                <a:spcPct val="100000"/>
              </a:lnSpc>
              <a:spcBef>
                <a:spcPts val="359"/>
              </a:spcBef>
              <a:buSzPct val="95454"/>
              <a:buChar char="•"/>
              <a:tabLst>
                <a:tab pos="128905" algn="l"/>
                <a:tab pos="2136775" algn="l"/>
                <a:tab pos="4548505" algn="l"/>
                <a:tab pos="6987540" algn="l"/>
              </a:tabLst>
            </a:pPr>
            <a:r>
              <a:rPr lang="ro-RO" sz="2200" spc="-60" dirty="0">
                <a:latin typeface="Verdana"/>
                <a:cs typeface="Verdana"/>
              </a:rPr>
              <a:t> </a:t>
            </a:r>
            <a:r>
              <a:rPr sz="2200" spc="-60" dirty="0" err="1">
                <a:latin typeface="Verdana"/>
                <a:cs typeface="Verdana"/>
              </a:rPr>
              <a:t>asigurarea</a:t>
            </a:r>
            <a:r>
              <a:rPr sz="2200" spc="-60" dirty="0">
                <a:latin typeface="Verdana"/>
                <a:cs typeface="Verdana"/>
              </a:rPr>
              <a:t>	</a:t>
            </a:r>
            <a:r>
              <a:rPr sz="2200" spc="-75" dirty="0">
                <a:latin typeface="Verdana"/>
                <a:cs typeface="Verdana"/>
              </a:rPr>
              <a:t>implementării	</a:t>
            </a:r>
            <a:r>
              <a:rPr sz="2200" spc="-40" dirty="0">
                <a:latin typeface="Verdana"/>
                <a:cs typeface="Verdana"/>
              </a:rPr>
              <a:t>Mecanismului	</a:t>
            </a:r>
            <a:r>
              <a:rPr sz="2200" spc="40" dirty="0">
                <a:latin typeface="Verdana"/>
                <a:cs typeface="Verdana"/>
              </a:rPr>
              <a:t>de</a:t>
            </a:r>
            <a:endParaRPr sz="2200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11269" y="4242563"/>
            <a:ext cx="7358380" cy="3835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59"/>
              </a:spcBef>
            </a:pPr>
            <a:r>
              <a:rPr sz="2200" spc="-100" dirty="0">
                <a:latin typeface="Verdana"/>
                <a:cs typeface="Verdana"/>
              </a:rPr>
              <a:t>D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65" dirty="0">
                <a:latin typeface="Verdana"/>
                <a:cs typeface="Verdana"/>
              </a:rPr>
              <a:t>s</a:t>
            </a:r>
            <a:r>
              <a:rPr sz="2200" spc="165" dirty="0">
                <a:latin typeface="Verdana"/>
                <a:cs typeface="Verdana"/>
              </a:rPr>
              <a:t>c</a:t>
            </a:r>
            <a:r>
              <a:rPr sz="2200" spc="60" dirty="0">
                <a:latin typeface="Verdana"/>
                <a:cs typeface="Verdana"/>
              </a:rPr>
              <a:t>o</a:t>
            </a:r>
            <a:r>
              <a:rPr sz="2200" spc="10" dirty="0">
                <a:latin typeface="Verdana"/>
                <a:cs typeface="Verdana"/>
              </a:rPr>
              <a:t>p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-110" dirty="0">
                <a:latin typeface="Verdana"/>
                <a:cs typeface="Verdana"/>
              </a:rPr>
              <a:t>i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65" dirty="0">
                <a:latin typeface="Verdana"/>
                <a:cs typeface="Verdana"/>
              </a:rPr>
              <a:t>e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A</a:t>
            </a:r>
            <a:r>
              <a:rPr sz="2200" spc="-135" dirty="0">
                <a:latin typeface="Verdana"/>
                <a:cs typeface="Verdana"/>
              </a:rPr>
              <a:t>n</a:t>
            </a:r>
            <a:r>
              <a:rPr sz="2200" spc="-80" dirty="0">
                <a:latin typeface="Verdana"/>
                <a:cs typeface="Verdana"/>
              </a:rPr>
              <a:t>t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10" dirty="0">
                <a:latin typeface="Verdana"/>
                <a:cs typeface="Verdana"/>
              </a:rPr>
              <a:t>p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135" dirty="0">
                <a:latin typeface="Verdana"/>
                <a:cs typeface="Verdana"/>
              </a:rPr>
              <a:t>n</a:t>
            </a:r>
            <a:r>
              <a:rPr sz="2200" spc="60" dirty="0">
                <a:latin typeface="Verdana"/>
                <a:cs typeface="Verdana"/>
              </a:rPr>
              <a:t>o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-110" dirty="0">
                <a:latin typeface="Verdana"/>
                <a:cs typeface="Verdana"/>
              </a:rPr>
              <a:t>i</a:t>
            </a:r>
            <a:r>
              <a:rPr sz="2200" spc="-65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l</a:t>
            </a:r>
            <a:r>
              <a:rPr sz="2200" spc="-60" dirty="0">
                <a:latin typeface="Verdana"/>
                <a:cs typeface="Verdana"/>
              </a:rPr>
              <a:t>ă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350" dirty="0">
                <a:latin typeface="Verdana"/>
                <a:cs typeface="Verdana"/>
              </a:rPr>
              <a:t>(</a:t>
            </a:r>
            <a:r>
              <a:rPr sz="2200" spc="110" dirty="0">
                <a:latin typeface="Verdana"/>
                <a:cs typeface="Verdana"/>
              </a:rPr>
              <a:t>M</a:t>
            </a:r>
            <a:r>
              <a:rPr sz="2200" spc="-100" dirty="0">
                <a:latin typeface="Verdana"/>
                <a:cs typeface="Verdana"/>
              </a:rPr>
              <a:t>D</a:t>
            </a:r>
            <a:r>
              <a:rPr sz="2200" spc="10" dirty="0">
                <a:latin typeface="Verdana"/>
                <a:cs typeface="Verdana"/>
              </a:rPr>
              <a:t>A</a:t>
            </a:r>
            <a:r>
              <a:rPr sz="2200" spc="-350" dirty="0">
                <a:latin typeface="Verdana"/>
                <a:cs typeface="Verdana"/>
              </a:rPr>
              <a:t>)</a:t>
            </a:r>
            <a:r>
              <a:rPr sz="2200" spc="-409" dirty="0">
                <a:latin typeface="Verdana"/>
                <a:cs typeface="Verdana"/>
              </a:rPr>
              <a:t>;</a:t>
            </a:r>
            <a:endParaRPr sz="2200" dirty="0">
              <a:latin typeface="Verdana"/>
              <a:cs typeface="Verdana"/>
            </a:endParaRPr>
          </a:p>
          <a:p>
            <a:pPr marL="12700" marR="5080" algn="just">
              <a:lnSpc>
                <a:spcPct val="113599"/>
              </a:lnSpc>
              <a:buSzPct val="95454"/>
              <a:buChar char="•"/>
              <a:tabLst>
                <a:tab pos="128905" algn="l"/>
              </a:tabLst>
            </a:pPr>
            <a:r>
              <a:rPr lang="ro-RO" sz="2200" dirty="0">
                <a:latin typeface="Verdana"/>
                <a:cs typeface="Verdana"/>
              </a:rPr>
              <a:t> </a:t>
            </a:r>
            <a:r>
              <a:rPr sz="2200" dirty="0" err="1">
                <a:latin typeface="Verdana"/>
                <a:cs typeface="Verdana"/>
              </a:rPr>
              <a:t>creșterea</a:t>
            </a:r>
            <a:r>
              <a:rPr sz="2200" spc="5" dirty="0">
                <a:latin typeface="Verdana"/>
                <a:cs typeface="Verdana"/>
              </a:rPr>
              <a:t> </a:t>
            </a:r>
            <a:r>
              <a:rPr sz="2200" spc="-30" dirty="0">
                <a:latin typeface="Verdana"/>
                <a:cs typeface="Verdana"/>
              </a:rPr>
              <a:t>capacității</a:t>
            </a:r>
            <a:r>
              <a:rPr sz="2200" spc="-25" dirty="0">
                <a:latin typeface="Verdana"/>
                <a:cs typeface="Verdana"/>
              </a:rPr>
              <a:t> </a:t>
            </a:r>
            <a:r>
              <a:rPr sz="2200" spc="-80" dirty="0">
                <a:latin typeface="Verdana"/>
                <a:cs typeface="Verdana"/>
              </a:rPr>
              <a:t>administrative</a:t>
            </a:r>
            <a:r>
              <a:rPr sz="2200" spc="-75" dirty="0">
                <a:latin typeface="Verdana"/>
                <a:cs typeface="Verdana"/>
              </a:rPr>
              <a:t> </a:t>
            </a:r>
            <a:r>
              <a:rPr sz="2200" spc="-60" dirty="0">
                <a:latin typeface="Verdana"/>
                <a:cs typeface="Verdana"/>
              </a:rPr>
              <a:t>a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spc="-30" dirty="0">
                <a:latin typeface="Verdana"/>
                <a:cs typeface="Verdana"/>
              </a:rPr>
              <a:t>actorilor </a:t>
            </a:r>
            <a:r>
              <a:rPr sz="2200" spc="-25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regionali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implicați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spc="-120" dirty="0">
                <a:latin typeface="Verdana"/>
                <a:cs typeface="Verdana"/>
              </a:rPr>
              <a:t>în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45" dirty="0">
                <a:latin typeface="Verdana"/>
                <a:cs typeface="Verdana"/>
              </a:rPr>
              <a:t>elaborarea,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spc="-70" dirty="0">
                <a:latin typeface="Verdana"/>
                <a:cs typeface="Verdana"/>
              </a:rPr>
              <a:t>implementarea, 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monitorizarea, </a:t>
            </a:r>
            <a:r>
              <a:rPr sz="2200" spc="-60" dirty="0">
                <a:latin typeface="Verdana"/>
                <a:cs typeface="Verdana"/>
              </a:rPr>
              <a:t>evaluarea </a:t>
            </a:r>
            <a:r>
              <a:rPr sz="2200" spc="-20" dirty="0">
                <a:latin typeface="Verdana"/>
                <a:cs typeface="Verdana"/>
              </a:rPr>
              <a:t>și </a:t>
            </a:r>
            <a:r>
              <a:rPr sz="2200" spc="-75" dirty="0">
                <a:latin typeface="Verdana"/>
                <a:cs typeface="Verdana"/>
              </a:rPr>
              <a:t>revizuirea </a:t>
            </a:r>
            <a:r>
              <a:rPr sz="2200" spc="-45" dirty="0">
                <a:latin typeface="Verdana"/>
                <a:cs typeface="Verdana"/>
              </a:rPr>
              <a:t>strategiilor </a:t>
            </a:r>
            <a:r>
              <a:rPr sz="2200" spc="40" dirty="0">
                <a:latin typeface="Verdana"/>
                <a:cs typeface="Verdana"/>
              </a:rPr>
              <a:t>de 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specializare</a:t>
            </a:r>
            <a:r>
              <a:rPr sz="2200" spc="-5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inteligentă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și</a:t>
            </a:r>
            <a:r>
              <a:rPr sz="2200" spc="-15" dirty="0">
                <a:latin typeface="Verdana"/>
                <a:cs typeface="Verdana"/>
              </a:rPr>
              <a:t> </a:t>
            </a:r>
            <a:r>
              <a:rPr sz="2200" spc="40" dirty="0">
                <a:latin typeface="Verdana"/>
                <a:cs typeface="Verdana"/>
              </a:rPr>
              <a:t>de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operaționalizare</a:t>
            </a:r>
            <a:r>
              <a:rPr sz="2200" spc="695" dirty="0">
                <a:latin typeface="Verdana"/>
                <a:cs typeface="Verdana"/>
              </a:rPr>
              <a:t> </a:t>
            </a:r>
            <a:r>
              <a:rPr sz="2200" spc="-60" dirty="0">
                <a:latin typeface="Verdana"/>
                <a:cs typeface="Verdana"/>
              </a:rPr>
              <a:t>a 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p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60" dirty="0">
                <a:latin typeface="Verdana"/>
                <a:cs typeface="Verdana"/>
              </a:rPr>
              <a:t>o</a:t>
            </a:r>
            <a:r>
              <a:rPr sz="2200" spc="10" dirty="0">
                <a:latin typeface="Verdana"/>
                <a:cs typeface="Verdana"/>
              </a:rPr>
              <a:t>p</a:t>
            </a:r>
            <a:r>
              <a:rPr sz="2200" spc="-135" dirty="0">
                <a:latin typeface="Verdana"/>
                <a:cs typeface="Verdana"/>
              </a:rPr>
              <a:t>un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-110" dirty="0">
                <a:latin typeface="Verdana"/>
                <a:cs typeface="Verdana"/>
              </a:rPr>
              <a:t>i</a:t>
            </a:r>
            <a:r>
              <a:rPr sz="2200" dirty="0">
                <a:latin typeface="Verdana"/>
                <a:cs typeface="Verdana"/>
              </a:rPr>
              <a:t>l</a:t>
            </a:r>
            <a:r>
              <a:rPr sz="2200" spc="60" dirty="0">
                <a:latin typeface="Verdana"/>
                <a:cs typeface="Verdana"/>
              </a:rPr>
              <a:t>o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d</a:t>
            </a:r>
            <a:r>
              <a:rPr sz="2200" spc="65" dirty="0">
                <a:latin typeface="Verdana"/>
                <a:cs typeface="Verdana"/>
              </a:rPr>
              <a:t>e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10" dirty="0">
                <a:latin typeface="Verdana"/>
                <a:cs typeface="Verdana"/>
              </a:rPr>
              <a:t>p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60" dirty="0">
                <a:latin typeface="Verdana"/>
                <a:cs typeface="Verdana"/>
              </a:rPr>
              <a:t>o</a:t>
            </a:r>
            <a:r>
              <a:rPr sz="2200" spc="-110" dirty="0">
                <a:latin typeface="Verdana"/>
                <a:cs typeface="Verdana"/>
              </a:rPr>
              <a:t>i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165" dirty="0">
                <a:latin typeface="Verdana"/>
                <a:cs typeface="Verdana"/>
              </a:rPr>
              <a:t>c</a:t>
            </a:r>
            <a:r>
              <a:rPr sz="2200" spc="-80" dirty="0">
                <a:latin typeface="Verdana"/>
                <a:cs typeface="Verdana"/>
              </a:rPr>
              <a:t>t</a:t>
            </a:r>
            <a:r>
              <a:rPr sz="2200" spc="65" dirty="0">
                <a:latin typeface="Verdana"/>
                <a:cs typeface="Verdana"/>
              </a:rPr>
              <a:t>e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65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f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145" dirty="0">
                <a:latin typeface="Verdana"/>
                <a:cs typeface="Verdana"/>
              </a:rPr>
              <a:t>r</a:t>
            </a:r>
            <a:r>
              <a:rPr sz="2200" spc="60" dirty="0">
                <a:latin typeface="Verdana"/>
                <a:cs typeface="Verdana"/>
              </a:rPr>
              <a:t>e</a:t>
            </a:r>
            <a:r>
              <a:rPr sz="2200" spc="-135" dirty="0">
                <a:latin typeface="Verdana"/>
                <a:cs typeface="Verdana"/>
              </a:rPr>
              <a:t>n</a:t>
            </a:r>
            <a:r>
              <a:rPr sz="2200" spc="-80" dirty="0">
                <a:latin typeface="Verdana"/>
                <a:cs typeface="Verdana"/>
              </a:rPr>
              <a:t>t</a:t>
            </a:r>
            <a:r>
              <a:rPr sz="2200" spc="65" dirty="0">
                <a:latin typeface="Verdana"/>
                <a:cs typeface="Verdana"/>
              </a:rPr>
              <a:t>e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90" dirty="0">
                <a:latin typeface="Verdana"/>
                <a:cs typeface="Verdana"/>
              </a:rPr>
              <a:t>R</a:t>
            </a:r>
            <a:r>
              <a:rPr sz="2200" spc="-380" dirty="0">
                <a:latin typeface="Verdana"/>
                <a:cs typeface="Verdana"/>
              </a:rPr>
              <a:t>I</a:t>
            </a:r>
            <a:r>
              <a:rPr sz="2200" spc="-35" dirty="0">
                <a:latin typeface="Verdana"/>
                <a:cs typeface="Verdana"/>
              </a:rPr>
              <a:t>S</a:t>
            </a:r>
            <a:r>
              <a:rPr sz="2200" spc="40" dirty="0">
                <a:latin typeface="Verdana"/>
                <a:cs typeface="Verdana"/>
              </a:rPr>
              <a:t>3</a:t>
            </a:r>
            <a:r>
              <a:rPr sz="2200" spc="-409" dirty="0">
                <a:latin typeface="Verdana"/>
                <a:cs typeface="Verdana"/>
              </a:rPr>
              <a:t>;</a:t>
            </a:r>
            <a:endParaRPr sz="2200" dirty="0">
              <a:latin typeface="Verdana"/>
              <a:cs typeface="Verdana"/>
            </a:endParaRPr>
          </a:p>
          <a:p>
            <a:pPr marL="12700" marR="5080" algn="just">
              <a:lnSpc>
                <a:spcPct val="113599"/>
              </a:lnSpc>
              <a:buSzPct val="95454"/>
              <a:buChar char="•"/>
              <a:tabLst>
                <a:tab pos="128905" algn="l"/>
              </a:tabLst>
            </a:pPr>
            <a:r>
              <a:rPr lang="ro-RO" sz="2200" spc="-85" dirty="0">
                <a:latin typeface="Verdana"/>
                <a:cs typeface="Verdana"/>
              </a:rPr>
              <a:t> sprijinirea</a:t>
            </a:r>
            <a:r>
              <a:rPr sz="2200" spc="-80" dirty="0">
                <a:latin typeface="Verdana"/>
                <a:cs typeface="Verdana"/>
              </a:rPr>
              <a:t> </a:t>
            </a:r>
            <a:r>
              <a:rPr sz="2200" spc="-60" dirty="0">
                <a:latin typeface="Verdana"/>
                <a:cs typeface="Verdana"/>
              </a:rPr>
              <a:t>ADR</a:t>
            </a:r>
            <a:r>
              <a:rPr sz="2200" spc="-55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SE</a:t>
            </a:r>
            <a:r>
              <a:rPr sz="2200" spc="-35" dirty="0">
                <a:latin typeface="Verdana"/>
                <a:cs typeface="Verdana"/>
              </a:rPr>
              <a:t> </a:t>
            </a:r>
            <a:r>
              <a:rPr sz="2200" spc="-120" dirty="0">
                <a:latin typeface="Verdana"/>
                <a:cs typeface="Verdana"/>
              </a:rPr>
              <a:t>în</a:t>
            </a:r>
            <a:r>
              <a:rPr sz="2200" spc="-114" dirty="0">
                <a:latin typeface="Verdana"/>
                <a:cs typeface="Verdana"/>
              </a:rPr>
              <a:t> </a:t>
            </a:r>
            <a:r>
              <a:rPr sz="2200" spc="-45" dirty="0">
                <a:latin typeface="Verdana"/>
                <a:cs typeface="Verdana"/>
              </a:rPr>
              <a:t>elaborarea,</a:t>
            </a:r>
            <a:r>
              <a:rPr sz="2200" spc="-40" dirty="0">
                <a:latin typeface="Verdana"/>
                <a:cs typeface="Verdana"/>
              </a:rPr>
              <a:t> </a:t>
            </a:r>
            <a:r>
              <a:rPr sz="2200" spc="-70" dirty="0">
                <a:latin typeface="Verdana"/>
                <a:cs typeface="Verdana"/>
              </a:rPr>
              <a:t>implementarea, 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monitorizarea, </a:t>
            </a:r>
            <a:r>
              <a:rPr sz="2200" spc="-60" dirty="0">
                <a:latin typeface="Verdana"/>
                <a:cs typeface="Verdana"/>
              </a:rPr>
              <a:t>evaluarea </a:t>
            </a:r>
            <a:r>
              <a:rPr sz="2200" spc="-20" dirty="0">
                <a:latin typeface="Verdana"/>
                <a:cs typeface="Verdana"/>
              </a:rPr>
              <a:t>și </a:t>
            </a:r>
            <a:r>
              <a:rPr sz="2200" spc="-75" dirty="0">
                <a:latin typeface="Verdana"/>
                <a:cs typeface="Verdana"/>
              </a:rPr>
              <a:t>revizuirea </a:t>
            </a:r>
            <a:r>
              <a:rPr sz="2200" spc="-45" dirty="0">
                <a:latin typeface="Verdana"/>
                <a:cs typeface="Verdana"/>
              </a:rPr>
              <a:t>strategiilor </a:t>
            </a:r>
            <a:r>
              <a:rPr sz="2200" spc="40" dirty="0">
                <a:latin typeface="Verdana"/>
                <a:cs typeface="Verdana"/>
              </a:rPr>
              <a:t>de 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specializare</a:t>
            </a:r>
            <a:r>
              <a:rPr sz="2200" spc="-5" dirty="0">
                <a:latin typeface="Verdana"/>
                <a:cs typeface="Verdana"/>
              </a:rPr>
              <a:t> </a:t>
            </a:r>
            <a:r>
              <a:rPr sz="2200" spc="-65" dirty="0">
                <a:latin typeface="Verdana"/>
                <a:cs typeface="Verdana"/>
              </a:rPr>
              <a:t>inteligentă,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spc="-55" dirty="0">
                <a:latin typeface="Verdana"/>
                <a:cs typeface="Verdana"/>
              </a:rPr>
              <a:t>inclusiv</a:t>
            </a:r>
            <a:r>
              <a:rPr sz="2200" spc="-50" dirty="0">
                <a:latin typeface="Verdana"/>
                <a:cs typeface="Verdana"/>
              </a:rPr>
              <a:t> </a:t>
            </a:r>
            <a:r>
              <a:rPr sz="2200" spc="-70" dirty="0">
                <a:latin typeface="Verdana"/>
                <a:cs typeface="Verdana"/>
              </a:rPr>
              <a:t>pentru</a:t>
            </a:r>
            <a:r>
              <a:rPr sz="2200" spc="-65" dirty="0">
                <a:latin typeface="Verdana"/>
                <a:cs typeface="Verdana"/>
              </a:rPr>
              <a:t> </a:t>
            </a:r>
            <a:r>
              <a:rPr sz="2200" spc="-55" dirty="0">
                <a:latin typeface="Verdana"/>
                <a:cs typeface="Verdana"/>
              </a:rPr>
              <a:t>organizarea </a:t>
            </a:r>
            <a:r>
              <a:rPr sz="2200" spc="-760" dirty="0">
                <a:latin typeface="Verdana"/>
                <a:cs typeface="Verdana"/>
              </a:rPr>
              <a:t> </a:t>
            </a:r>
            <a:r>
              <a:rPr sz="2200" spc="-100" dirty="0">
                <a:latin typeface="Verdana"/>
                <a:cs typeface="Verdana"/>
              </a:rPr>
              <a:t>EDP-</a:t>
            </a:r>
            <a:r>
              <a:rPr sz="2200" spc="-100" dirty="0" err="1">
                <a:latin typeface="Verdana"/>
                <a:cs typeface="Verdana"/>
              </a:rPr>
              <a:t>urilor</a:t>
            </a:r>
            <a:r>
              <a:rPr sz="2200" spc="-100" dirty="0">
                <a:latin typeface="Verdana"/>
                <a:cs typeface="Verdana"/>
              </a:rPr>
              <a:t>.</a:t>
            </a:r>
            <a:r>
              <a:rPr lang="ro-RO" sz="2200" spc="-100" dirty="0">
                <a:latin typeface="Verdana"/>
                <a:cs typeface="Verdana"/>
              </a:rPr>
              <a:t> – 1.176.471 euro FEDR+BS</a:t>
            </a:r>
            <a:endParaRPr sz="2200" dirty="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B940-996A-4D12-AB1A-3E71B26A7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0"/>
            <a:ext cx="13585824" cy="1000125"/>
          </a:xfrm>
        </p:spPr>
        <p:txBody>
          <a:bodyPr>
            <a:normAutofit/>
          </a:bodyPr>
          <a:lstStyle/>
          <a:p>
            <a:pPr algn="ctr"/>
            <a:r>
              <a:rPr lang="ro-RO" sz="3000" dirty="0"/>
              <a:t>INDICATORI utilizați în P 1 PR SE 2021-2027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990162F-DDD5-44A0-B621-CCEC0C1511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" y="652160"/>
          <a:ext cx="18288003" cy="9634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9416">
                  <a:extLst>
                    <a:ext uri="{9D8B030D-6E8A-4147-A177-3AD203B41FA5}">
                      <a16:colId xmlns:a16="http://schemas.microsoft.com/office/drawing/2014/main" val="1982665566"/>
                    </a:ext>
                  </a:extLst>
                </a:gridCol>
                <a:gridCol w="3256494">
                  <a:extLst>
                    <a:ext uri="{9D8B030D-6E8A-4147-A177-3AD203B41FA5}">
                      <a16:colId xmlns:a16="http://schemas.microsoft.com/office/drawing/2014/main" val="1621892608"/>
                    </a:ext>
                  </a:extLst>
                </a:gridCol>
                <a:gridCol w="7394390">
                  <a:extLst>
                    <a:ext uri="{9D8B030D-6E8A-4147-A177-3AD203B41FA5}">
                      <a16:colId xmlns:a16="http://schemas.microsoft.com/office/drawing/2014/main" val="2620408098"/>
                    </a:ext>
                  </a:extLst>
                </a:gridCol>
                <a:gridCol w="5347703">
                  <a:extLst>
                    <a:ext uri="{9D8B030D-6E8A-4147-A177-3AD203B41FA5}">
                      <a16:colId xmlns:a16="http://schemas.microsoft.com/office/drawing/2014/main" val="192545671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r>
                        <a:rPr lang="ro-RO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Obiectiv de Politică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r>
                        <a:rPr lang="ro-RO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Obiectiv specific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r>
                        <a:rPr lang="ro-RO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Indicatori de realizare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r>
                        <a:rPr lang="ro-RO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Indicatori de rezultat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val="523222863"/>
                  </a:ext>
                </a:extLst>
              </a:tr>
              <a:tr h="574167">
                <a:tc rowSpan="24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 1 O Europă mai competitivă și mai inteligentă, prin promovarea unei transformări economice inovatoare și inteligente și conectivitate TIC regională</a:t>
                      </a:r>
                    </a:p>
                  </a:txBody>
                  <a:tcPr marL="137160" marR="137160" marT="68580" marB="68580" anchor="ctr"/>
                </a:tc>
                <a:tc rowSpan="8">
                  <a:txBody>
                    <a:bodyPr/>
                    <a:lstStyle/>
                    <a:p>
                      <a:r>
                        <a:rPr lang="ro-RO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 a (i) Dezvoltarea și creșterea  capacităților de cercetare și inovare și adoptarea tehnologiilor avansate</a:t>
                      </a:r>
                    </a:p>
                  </a:txBody>
                  <a:tcPr marL="137160" marR="137160" marT="68580" marB="685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01 - Întreprinderi care beneficiază de sprijin (din care: </a:t>
                      </a:r>
                      <a:r>
                        <a:rPr lang="ro-RO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micro, mici, medii, mari)</a:t>
                      </a:r>
                      <a:endParaRPr lang="ro-R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RCR 03 - IMM-uri care introduc inovații în materie de produse sau procese</a:t>
                      </a:r>
                    </a:p>
                  </a:txBody>
                  <a:tcPr marL="102870" marR="10287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98788"/>
                  </a:ext>
                </a:extLst>
              </a:tr>
              <a:tr h="3810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02 - Întreprinderi care beneficiază de sprijin prin granturi</a:t>
                      </a:r>
                      <a:endParaRPr lang="ro-R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9307343"/>
                  </a:ext>
                </a:extLst>
              </a:tr>
              <a:tr h="343233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RCR 05 -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IMM-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uri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care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introduc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inovații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la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nivel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intern</a:t>
                      </a:r>
                      <a:endParaRPr lang="ro-RO" sz="18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896526"/>
                  </a:ext>
                </a:extLst>
              </a:tr>
              <a:tr h="92231"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07 – Organizații de cercetare care participă la proiecte de cercetare comune</a:t>
                      </a:r>
                    </a:p>
                  </a:txBody>
                  <a:tcPr marL="102870" marR="10287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o-RO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922000"/>
                  </a:ext>
                </a:extLst>
              </a:tr>
              <a:tr h="481937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RCR 06 -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Cereri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brevete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depuse</a:t>
                      </a:r>
                      <a:endParaRPr lang="ro-RO" sz="18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596228"/>
                  </a:ext>
                </a:extLst>
              </a:tr>
              <a:tr h="93747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08 - Valoarea nominală a echipamentelor pentru cercetare și inovare</a:t>
                      </a:r>
                      <a:endParaRPr lang="ro-R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271582"/>
                  </a:ext>
                </a:extLst>
              </a:tr>
              <a:tr h="18686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RCR</a:t>
                      </a:r>
                      <a:r>
                        <a:rPr lang="ro-RO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07</a:t>
                      </a:r>
                      <a:r>
                        <a:rPr lang="ro-RO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Cereri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înregistrare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mărcilor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și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desenelor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modelelor</a:t>
                      </a:r>
                      <a:endParaRPr lang="ro-RO" sz="18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054097"/>
                  </a:ext>
                </a:extLst>
              </a:tr>
              <a:tr h="387308"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8S1 Entităţi de transfer tehnologic sprijinite</a:t>
                      </a:r>
                      <a:endParaRPr lang="ro-R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o-RO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666684"/>
                  </a:ext>
                </a:extLst>
              </a:tr>
              <a:tr h="574167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o-RO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 a (ii) Valorificarea avantajelor digitalizării, în beneficiul cetățenilor, al companiilor, al organizațiilor de cercetare și al autorităților publice</a:t>
                      </a:r>
                    </a:p>
                  </a:txBody>
                  <a:tcPr marL="137160" marR="137160" marT="68580" marB="6858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01 - Întreprinderi care beneficiază de sprijin (din care: micro, mici, medii, </a:t>
                      </a:r>
                      <a:r>
                        <a:rPr lang="ro-RO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mari)</a:t>
                      </a:r>
                      <a:endParaRPr lang="ro-R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RCR 13 – Întreprinderi care ating un nivel ridicat de inten</a:t>
                      </a:r>
                      <a:r>
                        <a:rPr lang="ro-RO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sitate digitală</a:t>
                      </a:r>
                      <a:endParaRPr lang="ro-RO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88782"/>
                  </a:ext>
                </a:extLst>
              </a:tr>
              <a:tr h="280607">
                <a:tc vMerge="1"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02 - Întreprinderi care beneficiază de sprijin prin granturi</a:t>
                      </a:r>
                      <a:endParaRPr lang="ro-R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RCR 13 – Întreprinderi care ating un nivel ridicat de inten</a:t>
                      </a:r>
                      <a:r>
                        <a:rPr lang="ro-RO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sitate digitală</a:t>
                      </a:r>
                      <a:endParaRPr lang="ro-R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o-RO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682417"/>
                  </a:ext>
                </a:extLst>
              </a:tr>
              <a:tr h="574167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RCO 13 -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Valoarea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serviciilor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a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produselor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și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proceselor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digitale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dezvoltate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pentru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întreprinderi</a:t>
                      </a:r>
                      <a:endParaRPr lang="ro-RO" sz="18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073318"/>
                  </a:ext>
                </a:extLst>
              </a:tr>
              <a:tr h="574167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14 – Instituții publice care beneficiază de sprijin pentru a dezvolta servicii, produse și procese digitale</a:t>
                      </a:r>
                    </a:p>
                  </a:txBody>
                  <a:tcPr marL="102870" marR="10287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RCR 11 Utilizatori de servicii, produse și procese digitale publice noi și îmbunătățite </a:t>
                      </a:r>
                    </a:p>
                  </a:txBody>
                  <a:tcPr marL="102870" marR="10287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726933"/>
                  </a:ext>
                </a:extLst>
              </a:tr>
              <a:tr h="574167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ro-RO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 a (iii) Intensificarea creșterii durabile și a competitivității IMM-urilor și crearea de locuri de muncă în cadrul IMM-urilor, inclusiv prin investiții productive</a:t>
                      </a:r>
                    </a:p>
                  </a:txBody>
                  <a:tcPr marL="137160" marR="137160" marT="68580" marB="6858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01 - Întreprinderi care </a:t>
                      </a:r>
                      <a:r>
                        <a:rPr lang="ro-RO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beneficiază de sprijin (din care: micro, mici, medii, mari)</a:t>
                      </a:r>
                      <a:endParaRPr lang="ro-R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RCR 01 </a:t>
                      </a:r>
                      <a:r>
                        <a:rPr lang="ro-RO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Locuri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muncă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create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în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entitățile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care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beneficiază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sprijin</a:t>
                      </a:r>
                      <a:endParaRPr lang="ro-RO" sz="1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210719"/>
                  </a:ext>
                </a:extLst>
              </a:tr>
              <a:tr h="280607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02 - Întreprinderi care beneficiază de sprijin prin granturi</a:t>
                      </a:r>
                      <a:endParaRPr lang="ro-R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o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3149629"/>
                  </a:ext>
                </a:extLst>
              </a:tr>
              <a:tr h="118781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03 – Întreprinderi care beneficiază de sprijin prin instrumente financiare</a:t>
                      </a:r>
                    </a:p>
                  </a:txBody>
                  <a:tcPr marL="102870" marR="10287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617499"/>
                  </a:ext>
                </a:extLst>
              </a:tr>
              <a:tr h="455387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RCR 19 - Întreprinderi cu cifră de afaceri mai mare</a:t>
                      </a:r>
                      <a:endParaRPr lang="ro-R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644309"/>
                  </a:ext>
                </a:extLst>
              </a:tr>
              <a:tr h="449639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o-RO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04 - Întreprinderi care beneficiază de sprijin nefinanciar</a:t>
                      </a:r>
                      <a:endParaRPr lang="ro-R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546672"/>
                  </a:ext>
                </a:extLst>
              </a:tr>
              <a:tr h="574167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rowSpan="7">
                  <a:txBody>
                    <a:bodyPr/>
                    <a:lstStyle/>
                    <a:p>
                      <a:r>
                        <a:rPr lang="ro-RO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Obiectiv specific a (iv) Dezvoltarea competențelor pentru specializare inteligentă, tranziție industrială și antreprenoriat</a:t>
                      </a:r>
                    </a:p>
                  </a:txBody>
                  <a:tcPr marL="137160" marR="137160" marT="68580" marB="6858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RCO 01 -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Întreprinderi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care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beneficiază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sprijin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(din care: micro,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mici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medii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mari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ro-RO" sz="18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RCR 98 - Angajați din IMM-uri care finalizează cursuri pentru specializare inteligentă, tranziție industrială și antreprenoriat (în funcție de tipul de competență: tehnice, de management, de antreprenoriat, ecologice, altele)</a:t>
                      </a:r>
                      <a:endParaRPr lang="ro-RO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453344"/>
                  </a:ext>
                </a:extLst>
              </a:tr>
              <a:tr h="280607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02 -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Întreprinderi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care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beneficiază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sprijin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prin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granturi</a:t>
                      </a:r>
                      <a:endParaRPr lang="ro-RO" sz="18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101519"/>
                  </a:ext>
                </a:extLst>
              </a:tr>
              <a:tr h="574167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o-R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16 </a:t>
                      </a:r>
                      <a:r>
                        <a:rPr lang="ro-RO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Participarea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părților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interesate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instituționale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la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procese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descoperire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antreprenorială</a:t>
                      </a:r>
                      <a:endParaRPr lang="ro-RO" sz="18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096898"/>
                  </a:ext>
                </a:extLst>
              </a:tr>
              <a:tr h="206393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RCO 101 - IMM-uri care investesc în competențe pentru specializare inteligentă, pentru tranziție industrială și antreprenoriat</a:t>
                      </a:r>
                      <a:endParaRPr lang="ro-RO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34459"/>
                  </a:ext>
                </a:extLst>
              </a:tr>
              <a:tr h="367775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8S4 -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Personalul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din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organizațiile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cercetare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care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finalizează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programe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formare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competențelor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pentru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specializare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inteligentă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tranziție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industrială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și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antreprenoriat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(pe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tipuri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competențe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tehnice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de management,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antreprenoriale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ecologice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etc.)</a:t>
                      </a:r>
                      <a:endParaRPr lang="ro-RO" sz="18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682593"/>
                  </a:ext>
                </a:extLst>
              </a:tr>
              <a:tr h="574167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8S2 </a:t>
                      </a:r>
                      <a:r>
                        <a:rPr lang="ro-RO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Organizatii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cercetare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care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investesc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în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competențe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pentru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specializare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inteligentă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transfer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tehnologic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antreprenoriat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etc</a:t>
                      </a:r>
                      <a:endParaRPr lang="ro-RO" sz="18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539707"/>
                  </a:ext>
                </a:extLst>
              </a:tr>
              <a:tr h="566819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8S3 -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Contribuții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acțiuni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consolidare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guvernanței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S3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și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ecosistemului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inovare</a:t>
                      </a: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regională</a:t>
                      </a:r>
                      <a:endParaRPr lang="ro-RO" sz="1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2870" marR="10287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302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96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5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22190" y="6365349"/>
            <a:ext cx="2600324" cy="13049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15345" y="6639028"/>
            <a:ext cx="2124074" cy="11048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22704" y="6240011"/>
            <a:ext cx="1543049" cy="15430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99882" y="3376430"/>
            <a:ext cx="1638299" cy="18287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29250" y="3376430"/>
            <a:ext cx="2114549" cy="18287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40418" y="3425928"/>
            <a:ext cx="1733549" cy="17335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224903" y="6284252"/>
            <a:ext cx="914399" cy="14573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393114" y="3376430"/>
            <a:ext cx="1828799" cy="1828799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515204" y="8811270"/>
            <a:ext cx="2990850" cy="1152525"/>
          </a:xfrm>
          <a:custGeom>
            <a:avLst/>
            <a:gdLst/>
            <a:ahLst/>
            <a:cxnLst/>
            <a:rect l="l" t="t" r="r" b="b"/>
            <a:pathLst>
              <a:path w="2990850" h="1152525">
                <a:moveTo>
                  <a:pt x="111850" y="1152524"/>
                </a:moveTo>
                <a:lnTo>
                  <a:pt x="0" y="1062876"/>
                </a:lnTo>
                <a:lnTo>
                  <a:pt x="0" y="0"/>
                </a:lnTo>
                <a:lnTo>
                  <a:pt x="2990810" y="0"/>
                </a:lnTo>
                <a:lnTo>
                  <a:pt x="2990810" y="11206"/>
                </a:lnTo>
                <a:lnTo>
                  <a:pt x="11185" y="11206"/>
                </a:lnTo>
                <a:lnTo>
                  <a:pt x="11185" y="1062876"/>
                </a:lnTo>
                <a:lnTo>
                  <a:pt x="2990810" y="1062876"/>
                </a:lnTo>
                <a:lnTo>
                  <a:pt x="2962847" y="1085288"/>
                </a:lnTo>
                <a:lnTo>
                  <a:pt x="1084954" y="1085288"/>
                </a:lnTo>
                <a:lnTo>
                  <a:pt x="895157" y="1095794"/>
                </a:lnTo>
                <a:lnTo>
                  <a:pt x="111850" y="1152524"/>
                </a:lnTo>
                <a:close/>
              </a:path>
              <a:path w="2990850" h="1152525">
                <a:moveTo>
                  <a:pt x="2990810" y="1062876"/>
                </a:moveTo>
                <a:lnTo>
                  <a:pt x="11185" y="1062876"/>
                </a:lnTo>
                <a:lnTo>
                  <a:pt x="11185" y="1051670"/>
                </a:lnTo>
                <a:lnTo>
                  <a:pt x="2979624" y="1051670"/>
                </a:lnTo>
                <a:lnTo>
                  <a:pt x="2979624" y="11206"/>
                </a:lnTo>
                <a:lnTo>
                  <a:pt x="2990810" y="11206"/>
                </a:lnTo>
                <a:lnTo>
                  <a:pt x="2990810" y="1062876"/>
                </a:lnTo>
                <a:close/>
              </a:path>
              <a:path w="2990850" h="1152525">
                <a:moveTo>
                  <a:pt x="2878959" y="1152524"/>
                </a:moveTo>
                <a:lnTo>
                  <a:pt x="2095653" y="1095794"/>
                </a:lnTo>
                <a:lnTo>
                  <a:pt x="1905855" y="1085288"/>
                </a:lnTo>
                <a:lnTo>
                  <a:pt x="2962847" y="1085288"/>
                </a:lnTo>
                <a:lnTo>
                  <a:pt x="2878959" y="1152524"/>
                </a:lnTo>
                <a:close/>
              </a:path>
            </a:pathLst>
          </a:custGeom>
          <a:solidFill>
            <a:srgbClr val="384B60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54884" y="8946557"/>
            <a:ext cx="27031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0" dirty="0">
                <a:latin typeface="Lucida Sans Unicode"/>
                <a:cs typeface="Lucida Sans Unicode"/>
              </a:rPr>
              <a:t>Imagini:</a:t>
            </a:r>
            <a:r>
              <a:rPr sz="1600" spc="-90" dirty="0">
                <a:latin typeface="Lucida Sans Unicode"/>
                <a:cs typeface="Lucida Sans Unicode"/>
              </a:rPr>
              <a:t> </a:t>
            </a:r>
            <a:r>
              <a:rPr sz="1600" spc="-40" dirty="0">
                <a:latin typeface="Lucida Sans Unicode"/>
                <a:cs typeface="Lucida Sans Unicode"/>
              </a:rPr>
              <a:t>canva.com;</a:t>
            </a:r>
            <a:r>
              <a:rPr sz="1600" spc="-90" dirty="0">
                <a:latin typeface="Lucida Sans Unicode"/>
                <a:cs typeface="Lucida Sans Unicode"/>
              </a:rPr>
              <a:t> </a:t>
            </a:r>
            <a:r>
              <a:rPr sz="1600" spc="-25" dirty="0">
                <a:latin typeface="Lucida Sans Unicode"/>
                <a:cs typeface="Lucida Sans Unicode"/>
              </a:rPr>
              <a:t>internet</a:t>
            </a:r>
            <a:endParaRPr sz="1600">
              <a:latin typeface="Lucida Sans Unicode"/>
              <a:cs typeface="Lucida Sans Unicode"/>
            </a:endParaRPr>
          </a:p>
        </p:txBody>
      </p: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5184" y="9532640"/>
            <a:ext cx="17449799" cy="1523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62585" y="168619"/>
            <a:ext cx="1628774" cy="16287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45465" y="370757"/>
            <a:ext cx="6095999" cy="142874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572898" y="168619"/>
            <a:ext cx="2781299" cy="202882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08431" y="4288535"/>
            <a:ext cx="6635495" cy="307847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787503" y="9855482"/>
            <a:ext cx="2526030" cy="35052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580" dirty="0">
                <a:solidFill>
                  <a:srgbClr val="1B2032"/>
                </a:solidFill>
                <a:latin typeface="Calibri"/>
                <a:cs typeface="Calibri"/>
                <a:hlinkClick r:id="rId15"/>
              </a:rPr>
              <a:t>WWW</a:t>
            </a:r>
            <a:r>
              <a:rPr sz="2100" b="1" spc="30" dirty="0">
                <a:solidFill>
                  <a:srgbClr val="1B2032"/>
                </a:solidFill>
                <a:latin typeface="Calibri"/>
                <a:cs typeface="Calibri"/>
                <a:hlinkClick r:id="rId15"/>
              </a:rPr>
              <a:t>.</a:t>
            </a:r>
            <a:r>
              <a:rPr sz="2100" b="1" spc="375" dirty="0">
                <a:solidFill>
                  <a:srgbClr val="1B2032"/>
                </a:solidFill>
                <a:latin typeface="Calibri"/>
                <a:cs typeface="Calibri"/>
                <a:hlinkClick r:id="rId15"/>
              </a:rPr>
              <a:t>A</a:t>
            </a:r>
            <a:r>
              <a:rPr sz="2100" b="1" spc="409" dirty="0">
                <a:solidFill>
                  <a:srgbClr val="1B2032"/>
                </a:solidFill>
                <a:latin typeface="Calibri"/>
                <a:cs typeface="Calibri"/>
                <a:hlinkClick r:id="rId15"/>
              </a:rPr>
              <a:t>D</a:t>
            </a:r>
            <a:r>
              <a:rPr sz="2100" b="1" spc="370" dirty="0">
                <a:solidFill>
                  <a:srgbClr val="1B2032"/>
                </a:solidFill>
                <a:latin typeface="Calibri"/>
                <a:cs typeface="Calibri"/>
                <a:hlinkClick r:id="rId15"/>
              </a:rPr>
              <a:t>R</a:t>
            </a:r>
            <a:r>
              <a:rPr sz="2100" b="1" spc="365" dirty="0">
                <a:solidFill>
                  <a:srgbClr val="1B2032"/>
                </a:solidFill>
                <a:latin typeface="Calibri"/>
                <a:cs typeface="Calibri"/>
                <a:hlinkClick r:id="rId15"/>
              </a:rPr>
              <a:t>S</a:t>
            </a:r>
            <a:r>
              <a:rPr sz="2100" b="1" spc="385" dirty="0">
                <a:solidFill>
                  <a:srgbClr val="1B2032"/>
                </a:solidFill>
                <a:latin typeface="Calibri"/>
                <a:cs typeface="Calibri"/>
                <a:hlinkClick r:id="rId15"/>
              </a:rPr>
              <a:t>E</a:t>
            </a:r>
            <a:r>
              <a:rPr sz="2100" b="1" spc="30" dirty="0">
                <a:solidFill>
                  <a:srgbClr val="1B2032"/>
                </a:solidFill>
                <a:latin typeface="Calibri"/>
                <a:cs typeface="Calibri"/>
                <a:hlinkClick r:id="rId15"/>
              </a:rPr>
              <a:t>.</a:t>
            </a:r>
            <a:r>
              <a:rPr sz="2100" b="1" spc="370" dirty="0">
                <a:solidFill>
                  <a:srgbClr val="1B2032"/>
                </a:solidFill>
                <a:latin typeface="Calibri"/>
                <a:cs typeface="Calibri"/>
                <a:hlinkClick r:id="rId15"/>
              </a:rPr>
              <a:t>R</a:t>
            </a:r>
            <a:r>
              <a:rPr sz="2100" b="1" spc="355" dirty="0">
                <a:solidFill>
                  <a:srgbClr val="1B2032"/>
                </a:solidFill>
                <a:latin typeface="Calibri"/>
                <a:cs typeface="Calibri"/>
                <a:hlinkClick r:id="rId15"/>
              </a:rPr>
              <a:t>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320" dirty="0"/>
              <a:t>FACEBOOK.COM/ADRSE.RO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77601"/>
            <a:ext cx="18288000" cy="9709785"/>
            <a:chOff x="0" y="577601"/>
            <a:chExt cx="18288000" cy="97097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515" y="577601"/>
              <a:ext cx="16487774" cy="8991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584652"/>
              <a:ext cx="18287999" cy="1619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2578" y="9749242"/>
              <a:ext cx="13430249" cy="5377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332" y="588801"/>
              <a:ext cx="2815428" cy="27891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078" y="577601"/>
              <a:ext cx="2724149" cy="27241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5" y="1185672"/>
              <a:ext cx="2307335" cy="161239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2885B-970C-4B1C-9804-0A8B787CB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164" y="464253"/>
            <a:ext cx="11427686" cy="446276"/>
          </a:xfrm>
        </p:spPr>
        <p:txBody>
          <a:bodyPr/>
          <a:lstStyle/>
          <a:p>
            <a:pPr algn="ctr"/>
            <a:r>
              <a:rPr lang="ro-RO" dirty="0"/>
              <a:t>Prioritatea 1 PR SE 2021-2027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99DB572-FAF5-41D6-A213-8DF16CEF32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129442"/>
              </p:ext>
            </p:extLst>
          </p:nvPr>
        </p:nvGraphicFramePr>
        <p:xfrm>
          <a:off x="1562665" y="3669465"/>
          <a:ext cx="15810935" cy="6153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1204E22-A47B-430E-B55D-6AE9B48332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1865494"/>
              </p:ext>
            </p:extLst>
          </p:nvPr>
        </p:nvGraphicFramePr>
        <p:xfrm>
          <a:off x="1562665" y="1618038"/>
          <a:ext cx="15590787" cy="3521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object 5">
            <a:extLst>
              <a:ext uri="{FF2B5EF4-FFF2-40B4-BE49-F238E27FC236}">
                <a16:creationId xmlns:a16="http://schemas.microsoft.com/office/drawing/2014/main" id="{728FC662-0F08-BC4E-9565-29C1C1B0C26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18766" y="9659973"/>
            <a:ext cx="17449799" cy="142874"/>
          </a:xfrm>
          <a:prstGeom prst="rect">
            <a:avLst/>
          </a:prstGeom>
        </p:spPr>
      </p:pic>
      <p:sp>
        <p:nvSpPr>
          <p:cNvPr id="11" name="object 15">
            <a:extLst>
              <a:ext uri="{FF2B5EF4-FFF2-40B4-BE49-F238E27FC236}">
                <a16:creationId xmlns:a16="http://schemas.microsoft.com/office/drawing/2014/main" id="{F4C74775-95A4-1DFC-1A81-E0FB6D93DE43}"/>
              </a:ext>
            </a:extLst>
          </p:cNvPr>
          <p:cNvSpPr txBox="1"/>
          <p:nvPr/>
        </p:nvSpPr>
        <p:spPr>
          <a:xfrm>
            <a:off x="5656038" y="9947555"/>
            <a:ext cx="2526030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580" dirty="0">
                <a:latin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sz="2100" b="1" spc="30" dirty="0">
                <a:latin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5" dirty="0">
                <a:latin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2100" b="1" spc="409" dirty="0">
                <a:latin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sz="2100" b="1" spc="370" dirty="0">
                <a:latin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65" dirty="0">
                <a:latin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2100" b="1" spc="385" dirty="0">
                <a:latin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2100" b="1" spc="30" dirty="0">
                <a:latin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0" dirty="0">
                <a:latin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55" dirty="0">
                <a:latin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85FD29CB-3291-EE41-0859-B9892C1EC6C1}"/>
              </a:ext>
            </a:extLst>
          </p:cNvPr>
          <p:cNvSpPr txBox="1"/>
          <p:nvPr/>
        </p:nvSpPr>
        <p:spPr>
          <a:xfrm>
            <a:off x="8389118" y="9947555"/>
            <a:ext cx="3980179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320" dirty="0">
                <a:latin typeface="Calibri"/>
                <a:cs typeface="Calibri"/>
              </a:rPr>
              <a:t>FACEBOOK.COM/ADRSE.RO</a:t>
            </a:r>
            <a:endParaRPr sz="2100" dirty="0">
              <a:latin typeface="Calibri"/>
              <a:cs typeface="Calibri"/>
            </a:endParaRPr>
          </a:p>
        </p:txBody>
      </p:sp>
      <p:pic>
        <p:nvPicPr>
          <p:cNvPr id="13" name="object 3">
            <a:extLst>
              <a:ext uri="{FF2B5EF4-FFF2-40B4-BE49-F238E27FC236}">
                <a16:creationId xmlns:a16="http://schemas.microsoft.com/office/drawing/2014/main" id="{862BA738-3DA6-3B5A-9FB6-5881CA4943D0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81553" y="266700"/>
            <a:ext cx="2562224" cy="1409699"/>
          </a:xfrm>
          <a:prstGeom prst="rect">
            <a:avLst/>
          </a:prstGeom>
        </p:spPr>
      </p:pic>
      <p:pic>
        <p:nvPicPr>
          <p:cNvPr id="14" name="object 16">
            <a:extLst>
              <a:ext uri="{FF2B5EF4-FFF2-40B4-BE49-F238E27FC236}">
                <a16:creationId xmlns:a16="http://schemas.microsoft.com/office/drawing/2014/main" id="{EA06427D-360E-22B0-4C03-FB2B25D2A4D1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872867" y="125731"/>
            <a:ext cx="2781299" cy="20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11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E640B6-1D8B-4271-82B6-716BDB0BE6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89E640B6-1D8B-4271-82B6-716BDB0BE6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89E640B6-1D8B-4271-82B6-716BDB0BE6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33ADFB-8A41-4835-8BC3-1A2EDBF7C9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F833ADFB-8A41-4835-8BC3-1A2EDBF7C9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F833ADFB-8A41-4835-8BC3-1A2EDBF7C9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4273DA-9C0A-4F5B-8C46-3003BD489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7E4273DA-9C0A-4F5B-8C46-3003BD489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7E4273DA-9C0A-4F5B-8C46-3003BD489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E43C06-927E-489A-A3CF-3EA2D17B9B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graphicEl>
                                              <a:dgm id="{84E43C06-927E-489A-A3CF-3EA2D17B9B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84E43C06-927E-489A-A3CF-3EA2D17B9B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84E43C06-927E-489A-A3CF-3EA2D17B9B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48C6C8-68CA-4BD1-AD6C-25AEC97F0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graphicEl>
                                              <a:dgm id="{9C48C6C8-68CA-4BD1-AD6C-25AEC97F01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9C48C6C8-68CA-4BD1-AD6C-25AEC97F0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dgm id="{9C48C6C8-68CA-4BD1-AD6C-25AEC97F0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2AED83-BEC3-480F-A769-B111DB50F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graphicEl>
                                              <a:dgm id="{752AED83-BEC3-480F-A769-B111DB50F7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dgm id="{752AED83-BEC3-480F-A769-B111DB50F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dgm id="{752AED83-BEC3-480F-A769-B111DB50F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19C582-7B83-4DD0-9ADE-CF3C9BD9C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graphicEl>
                                              <a:dgm id="{9C19C582-7B83-4DD0-9ADE-CF3C9BD9C3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9C19C582-7B83-4DD0-9ADE-CF3C9BD9C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graphicEl>
                                              <a:dgm id="{9C19C582-7B83-4DD0-9ADE-CF3C9BD9C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21B1B1-B7BF-4C7A-8C0A-190B2F6D4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dgm id="{E721B1B1-B7BF-4C7A-8C0A-190B2F6D4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E721B1B1-B7BF-4C7A-8C0A-190B2F6D4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E721B1B1-B7BF-4C7A-8C0A-190B2F6D4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974D5E-E095-4C75-B383-90ECBAA478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graphicEl>
                                              <a:dgm id="{A4974D5E-E095-4C75-B383-90ECBAA478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A4974D5E-E095-4C75-B383-90ECBAA478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graphicEl>
                                              <a:dgm id="{A4974D5E-E095-4C75-B383-90ECBAA478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A9263F-D132-4D6B-BBD8-D136176251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graphicEl>
                                              <a:dgm id="{14A9263F-D132-4D6B-BBD8-D136176251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graphicEl>
                                              <a:dgm id="{14A9263F-D132-4D6B-BBD8-D136176251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graphicEl>
                                              <a:dgm id="{14A9263F-D132-4D6B-BBD8-D136176251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5A3D313-EF1C-4C51-A0D8-33161BF29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graphicEl>
                                              <a:dgm id="{85A3D313-EF1C-4C51-A0D8-33161BF29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graphicEl>
                                              <a:dgm id="{85A3D313-EF1C-4C51-A0D8-33161BF29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graphicEl>
                                              <a:dgm id="{85A3D313-EF1C-4C51-A0D8-33161BF29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A62142-D3C6-4A78-B73C-14F4EE336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graphicEl>
                                              <a:dgm id="{89A62142-D3C6-4A78-B73C-14F4EE336F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graphicEl>
                                              <a:dgm id="{89A62142-D3C6-4A78-B73C-14F4EE336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graphicEl>
                                              <a:dgm id="{89A62142-D3C6-4A78-B73C-14F4EE336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766" y="9659973"/>
              <a:ext cx="17449799" cy="1428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8766" y="2254744"/>
              <a:ext cx="17287874" cy="74009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2954" y="5286385"/>
              <a:ext cx="1323974" cy="22955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41404" y="7180612"/>
              <a:ext cx="1428749" cy="14001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16448" y="6999179"/>
              <a:ext cx="1323974" cy="13811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83709" y="6551048"/>
              <a:ext cx="1381124" cy="13334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11321" y="7180612"/>
              <a:ext cx="1476374" cy="13975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67122" y="4768171"/>
              <a:ext cx="1419224" cy="19335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659047" y="7139196"/>
              <a:ext cx="1438274" cy="14382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481984" y="6999179"/>
              <a:ext cx="1390649" cy="139064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48227" y="260137"/>
            <a:ext cx="16711294" cy="156400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530"/>
              </a:spcBef>
            </a:pPr>
            <a:r>
              <a:rPr sz="2500" b="1" spc="5" dirty="0">
                <a:solidFill>
                  <a:srgbClr val="FFDE58"/>
                </a:solidFill>
                <a:latin typeface="Arial"/>
                <a:cs typeface="Arial"/>
              </a:rPr>
              <a:t>OBIECTIV </a:t>
            </a:r>
            <a:r>
              <a:rPr sz="2500" b="1" spc="-120" dirty="0">
                <a:solidFill>
                  <a:srgbClr val="FFDE58"/>
                </a:solidFill>
                <a:latin typeface="Arial"/>
                <a:cs typeface="Arial"/>
              </a:rPr>
              <a:t>DE </a:t>
            </a:r>
            <a:r>
              <a:rPr sz="2500" b="1" spc="30" dirty="0">
                <a:solidFill>
                  <a:srgbClr val="FFDE58"/>
                </a:solidFill>
                <a:latin typeface="Arial"/>
                <a:cs typeface="Arial"/>
              </a:rPr>
              <a:t>POLITICĂ </a:t>
            </a:r>
            <a:r>
              <a:rPr sz="2500" b="1" spc="75" dirty="0">
                <a:solidFill>
                  <a:srgbClr val="FFDE58"/>
                </a:solidFill>
                <a:latin typeface="Arial"/>
                <a:cs typeface="Arial"/>
              </a:rPr>
              <a:t>1 </a:t>
            </a:r>
            <a:r>
              <a:rPr sz="2500" b="1" spc="-40" dirty="0">
                <a:solidFill>
                  <a:srgbClr val="FFDE58"/>
                </a:solidFill>
                <a:latin typeface="Arial"/>
                <a:cs typeface="Arial"/>
              </a:rPr>
              <a:t>- </a:t>
            </a:r>
            <a:r>
              <a:rPr sz="2500" b="1" spc="50" dirty="0">
                <a:solidFill>
                  <a:srgbClr val="FFDE58"/>
                </a:solidFill>
                <a:latin typeface="Arial"/>
                <a:cs typeface="Arial"/>
              </a:rPr>
              <a:t>O </a:t>
            </a:r>
            <a:r>
              <a:rPr sz="2500" b="1" spc="-35" dirty="0">
                <a:solidFill>
                  <a:srgbClr val="FFDE58"/>
                </a:solidFill>
                <a:latin typeface="Arial"/>
                <a:cs typeface="Arial"/>
              </a:rPr>
              <a:t>EUROPĂ </a:t>
            </a:r>
            <a:r>
              <a:rPr sz="2500" b="1" spc="195" dirty="0">
                <a:solidFill>
                  <a:srgbClr val="FFDE58"/>
                </a:solidFill>
                <a:latin typeface="Arial"/>
                <a:cs typeface="Arial"/>
              </a:rPr>
              <a:t>MAI </a:t>
            </a:r>
            <a:r>
              <a:rPr sz="2500" b="1" spc="40" dirty="0">
                <a:solidFill>
                  <a:srgbClr val="FFDE58"/>
                </a:solidFill>
                <a:latin typeface="Arial"/>
                <a:cs typeface="Arial"/>
              </a:rPr>
              <a:t>COMPETITIVĂ </a:t>
            </a:r>
            <a:r>
              <a:rPr sz="2500" b="1" spc="-10" dirty="0">
                <a:solidFill>
                  <a:srgbClr val="FFDE58"/>
                </a:solidFill>
                <a:latin typeface="Arial"/>
                <a:cs typeface="Arial"/>
              </a:rPr>
              <a:t>ȘI </a:t>
            </a:r>
            <a:r>
              <a:rPr sz="2500" b="1" spc="195" dirty="0">
                <a:solidFill>
                  <a:srgbClr val="FFDE58"/>
                </a:solidFill>
                <a:latin typeface="Arial"/>
                <a:cs typeface="Arial"/>
              </a:rPr>
              <a:t>MAI </a:t>
            </a:r>
            <a:r>
              <a:rPr sz="2500" b="1" spc="40" dirty="0">
                <a:solidFill>
                  <a:srgbClr val="FFDE58"/>
                </a:solidFill>
                <a:latin typeface="Arial"/>
                <a:cs typeface="Arial"/>
              </a:rPr>
              <a:t>INTELIGENTĂ, </a:t>
            </a:r>
            <a:r>
              <a:rPr sz="2500" b="1" spc="85" dirty="0">
                <a:solidFill>
                  <a:srgbClr val="FFDE58"/>
                </a:solidFill>
                <a:latin typeface="Arial"/>
                <a:cs typeface="Arial"/>
              </a:rPr>
              <a:t>PRIN </a:t>
            </a:r>
            <a:r>
              <a:rPr sz="2500" b="1" spc="20" dirty="0">
                <a:solidFill>
                  <a:srgbClr val="FFDE58"/>
                </a:solidFill>
                <a:latin typeface="Arial"/>
                <a:cs typeface="Arial"/>
              </a:rPr>
              <a:t>PROMOVAREA </a:t>
            </a:r>
            <a:r>
              <a:rPr sz="2500" b="1" spc="85" dirty="0">
                <a:solidFill>
                  <a:srgbClr val="FFDE58"/>
                </a:solidFill>
                <a:latin typeface="Arial"/>
                <a:cs typeface="Arial"/>
              </a:rPr>
              <a:t>UNEI </a:t>
            </a:r>
            <a:r>
              <a:rPr sz="2500" b="1" spc="-680" dirty="0">
                <a:solidFill>
                  <a:srgbClr val="FFDE58"/>
                </a:solidFill>
                <a:latin typeface="Arial"/>
                <a:cs typeface="Arial"/>
              </a:rPr>
              <a:t> </a:t>
            </a:r>
            <a:r>
              <a:rPr sz="2500" b="1" spc="35" dirty="0">
                <a:solidFill>
                  <a:srgbClr val="FFDE58"/>
                </a:solidFill>
                <a:latin typeface="Arial"/>
                <a:cs typeface="Arial"/>
              </a:rPr>
              <a:t>TRANSFORMĂRI</a:t>
            </a:r>
            <a:r>
              <a:rPr sz="2500" b="1" spc="25" dirty="0">
                <a:solidFill>
                  <a:srgbClr val="FFDE58"/>
                </a:solidFill>
                <a:latin typeface="Arial"/>
                <a:cs typeface="Arial"/>
              </a:rPr>
              <a:t> </a:t>
            </a:r>
            <a:r>
              <a:rPr sz="2500" b="1" spc="20" dirty="0">
                <a:solidFill>
                  <a:srgbClr val="FFDE58"/>
                </a:solidFill>
                <a:latin typeface="Arial"/>
                <a:cs typeface="Arial"/>
              </a:rPr>
              <a:t>ECONOMICE</a:t>
            </a:r>
            <a:r>
              <a:rPr sz="2500" b="1" spc="30" dirty="0">
                <a:solidFill>
                  <a:srgbClr val="FFDE58"/>
                </a:solidFill>
                <a:latin typeface="Arial"/>
                <a:cs typeface="Arial"/>
              </a:rPr>
              <a:t> </a:t>
            </a:r>
            <a:r>
              <a:rPr sz="2500" b="1" spc="45" dirty="0">
                <a:solidFill>
                  <a:srgbClr val="FFDE58"/>
                </a:solidFill>
                <a:latin typeface="Arial"/>
                <a:cs typeface="Arial"/>
              </a:rPr>
              <a:t>INOVATOARE</a:t>
            </a:r>
            <a:r>
              <a:rPr sz="2500" b="1" spc="25" dirty="0">
                <a:solidFill>
                  <a:srgbClr val="FFDE58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FFDE58"/>
                </a:solidFill>
                <a:latin typeface="Arial"/>
                <a:cs typeface="Arial"/>
              </a:rPr>
              <a:t>ȘI</a:t>
            </a:r>
            <a:r>
              <a:rPr sz="2500" b="1" spc="30" dirty="0">
                <a:solidFill>
                  <a:srgbClr val="FFDE58"/>
                </a:solidFill>
                <a:latin typeface="Arial"/>
                <a:cs typeface="Arial"/>
              </a:rPr>
              <a:t> </a:t>
            </a:r>
            <a:r>
              <a:rPr sz="2500" b="1" spc="5" dirty="0">
                <a:solidFill>
                  <a:srgbClr val="FFDE58"/>
                </a:solidFill>
                <a:latin typeface="Arial"/>
                <a:cs typeface="Arial"/>
              </a:rPr>
              <a:t>INTELIGENTE</a:t>
            </a:r>
            <a:r>
              <a:rPr sz="2500" b="1" spc="25" dirty="0">
                <a:solidFill>
                  <a:srgbClr val="FFDE58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FFDE58"/>
                </a:solidFill>
                <a:latin typeface="Arial"/>
                <a:cs typeface="Arial"/>
              </a:rPr>
              <a:t>ȘI</a:t>
            </a:r>
            <a:r>
              <a:rPr sz="2500" b="1" spc="30" dirty="0">
                <a:solidFill>
                  <a:srgbClr val="FFDE58"/>
                </a:solidFill>
                <a:latin typeface="Arial"/>
                <a:cs typeface="Arial"/>
              </a:rPr>
              <a:t> </a:t>
            </a:r>
            <a:r>
              <a:rPr sz="2500" b="1" spc="10" dirty="0">
                <a:solidFill>
                  <a:srgbClr val="FFDE58"/>
                </a:solidFill>
                <a:latin typeface="Arial"/>
                <a:cs typeface="Arial"/>
              </a:rPr>
              <a:t>A</a:t>
            </a:r>
            <a:r>
              <a:rPr sz="2500" b="1" spc="25" dirty="0">
                <a:solidFill>
                  <a:srgbClr val="FFDE58"/>
                </a:solidFill>
                <a:latin typeface="Arial"/>
                <a:cs typeface="Arial"/>
              </a:rPr>
              <a:t> </a:t>
            </a:r>
            <a:r>
              <a:rPr sz="2500" b="1" spc="50" dirty="0">
                <a:solidFill>
                  <a:srgbClr val="FFDE58"/>
                </a:solidFill>
                <a:latin typeface="Arial"/>
                <a:cs typeface="Arial"/>
              </a:rPr>
              <a:t>CONECTIVITĂȚII</a:t>
            </a:r>
            <a:r>
              <a:rPr sz="2500" b="1" spc="30" dirty="0">
                <a:solidFill>
                  <a:srgbClr val="FFDE58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FFDE58"/>
                </a:solidFill>
                <a:latin typeface="Arial"/>
                <a:cs typeface="Arial"/>
              </a:rPr>
              <a:t>TIC</a:t>
            </a:r>
            <a:r>
              <a:rPr sz="2500" b="1" spc="30" dirty="0">
                <a:solidFill>
                  <a:srgbClr val="FFDE58"/>
                </a:solidFill>
                <a:latin typeface="Arial"/>
                <a:cs typeface="Arial"/>
              </a:rPr>
              <a:t> </a:t>
            </a:r>
            <a:r>
              <a:rPr sz="2500" b="1" spc="-15" dirty="0">
                <a:solidFill>
                  <a:srgbClr val="FFDE58"/>
                </a:solidFill>
                <a:latin typeface="Arial"/>
                <a:cs typeface="Arial"/>
              </a:rPr>
              <a:t>REGIONALE</a:t>
            </a:r>
            <a:endParaRPr sz="2500">
              <a:latin typeface="Arial"/>
              <a:cs typeface="Arial"/>
            </a:endParaRPr>
          </a:p>
          <a:p>
            <a:pPr marL="6191885" marR="84455" indent="-5807075">
              <a:lnSpc>
                <a:spcPts val="2560"/>
              </a:lnSpc>
              <a:spcBef>
                <a:spcPts val="1405"/>
              </a:spcBef>
            </a:pPr>
            <a:r>
              <a:rPr sz="2450" b="1" dirty="0">
                <a:solidFill>
                  <a:srgbClr val="FFFFFF"/>
                </a:solidFill>
                <a:latin typeface="Arial"/>
                <a:cs typeface="Arial"/>
              </a:rPr>
              <a:t>PRIORITATEA</a:t>
            </a:r>
            <a:r>
              <a:rPr sz="24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7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4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-4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4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-10" dirty="0">
                <a:solidFill>
                  <a:srgbClr val="FFFFFF"/>
                </a:solidFill>
                <a:latin typeface="Arial"/>
                <a:cs typeface="Arial"/>
              </a:rPr>
              <a:t>REGIUNE</a:t>
            </a:r>
            <a:r>
              <a:rPr sz="24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40" dirty="0">
                <a:solidFill>
                  <a:srgbClr val="FFFFFF"/>
                </a:solidFill>
                <a:latin typeface="Arial"/>
                <a:cs typeface="Arial"/>
              </a:rPr>
              <a:t>COMPETITIVĂ</a:t>
            </a:r>
            <a:r>
              <a:rPr sz="24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85" dirty="0">
                <a:solidFill>
                  <a:srgbClr val="FFFFFF"/>
                </a:solidFill>
                <a:latin typeface="Arial"/>
                <a:cs typeface="Arial"/>
              </a:rPr>
              <a:t>PRIN</a:t>
            </a:r>
            <a:r>
              <a:rPr sz="245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55" dirty="0">
                <a:solidFill>
                  <a:srgbClr val="FFFFFF"/>
                </a:solidFill>
                <a:latin typeface="Arial"/>
                <a:cs typeface="Arial"/>
              </a:rPr>
              <a:t>INOVARE,</a:t>
            </a:r>
            <a:r>
              <a:rPr sz="24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25" dirty="0">
                <a:solidFill>
                  <a:srgbClr val="FFFFFF"/>
                </a:solidFill>
                <a:latin typeface="Arial"/>
                <a:cs typeface="Arial"/>
              </a:rPr>
              <a:t>DIGITALIZARE</a:t>
            </a:r>
            <a:r>
              <a:rPr sz="24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-10" dirty="0">
                <a:solidFill>
                  <a:srgbClr val="FFFFFF"/>
                </a:solidFill>
                <a:latin typeface="Arial"/>
                <a:cs typeface="Arial"/>
              </a:rPr>
              <a:t>ȘI</a:t>
            </a:r>
            <a:r>
              <a:rPr sz="24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30" dirty="0">
                <a:solidFill>
                  <a:srgbClr val="FFFFFF"/>
                </a:solidFill>
                <a:latin typeface="Arial"/>
                <a:cs typeface="Arial"/>
              </a:rPr>
              <a:t>ÎNTREPRINDERI</a:t>
            </a:r>
            <a:r>
              <a:rPr sz="245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90" dirty="0">
                <a:solidFill>
                  <a:srgbClr val="FFFFFF"/>
                </a:solidFill>
                <a:latin typeface="Arial"/>
                <a:cs typeface="Arial"/>
              </a:rPr>
              <a:t>DINAMICE </a:t>
            </a:r>
            <a:r>
              <a:rPr sz="2450" b="1" spc="-6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90" dirty="0">
                <a:solidFill>
                  <a:srgbClr val="FFFFFF"/>
                </a:solidFill>
                <a:latin typeface="Arial"/>
                <a:cs typeface="Arial"/>
              </a:rPr>
              <a:t>363.189.750</a:t>
            </a:r>
            <a:r>
              <a:rPr sz="24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-45" dirty="0">
                <a:solidFill>
                  <a:srgbClr val="FFFFFF"/>
                </a:solidFill>
                <a:latin typeface="Arial"/>
                <a:cs typeface="Arial"/>
              </a:rPr>
              <a:t>EURO</a:t>
            </a:r>
            <a:r>
              <a:rPr sz="245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b="1" spc="-55" dirty="0">
                <a:solidFill>
                  <a:srgbClr val="FFFFFF"/>
                </a:solidFill>
                <a:latin typeface="Arial"/>
                <a:cs typeface="Arial"/>
              </a:rPr>
              <a:t>(FEDR+BS)</a:t>
            </a:r>
            <a:endParaRPr sz="24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05075" y="9909381"/>
            <a:ext cx="2526030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580" dirty="0">
                <a:solidFill>
                  <a:schemeClr val="bg1"/>
                </a:solidFill>
                <a:latin typeface="Calibri"/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sz="2100" b="1" spc="30" dirty="0">
                <a:solidFill>
                  <a:schemeClr val="bg1"/>
                </a:solidFill>
                <a:latin typeface="Calibri"/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5" dirty="0">
                <a:solidFill>
                  <a:schemeClr val="bg1"/>
                </a:solidFill>
                <a:latin typeface="Calibri"/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2100" b="1" spc="409" dirty="0">
                <a:solidFill>
                  <a:schemeClr val="bg1"/>
                </a:solidFill>
                <a:latin typeface="Calibri"/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sz="2100" b="1" spc="370" dirty="0">
                <a:solidFill>
                  <a:schemeClr val="bg1"/>
                </a:solidFill>
                <a:latin typeface="Calibri"/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65" dirty="0">
                <a:solidFill>
                  <a:schemeClr val="bg1"/>
                </a:solidFill>
                <a:latin typeface="Calibri"/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2100" b="1" spc="385" dirty="0">
                <a:solidFill>
                  <a:schemeClr val="bg1"/>
                </a:solidFill>
                <a:latin typeface="Calibri"/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2100" b="1" spc="30" dirty="0">
                <a:solidFill>
                  <a:schemeClr val="bg1"/>
                </a:solidFill>
                <a:latin typeface="Calibri"/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0" dirty="0">
                <a:solidFill>
                  <a:schemeClr val="bg1"/>
                </a:solidFill>
                <a:latin typeface="Calibri"/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55" dirty="0">
                <a:solidFill>
                  <a:schemeClr val="bg1"/>
                </a:solidFill>
                <a:latin typeface="Calibri"/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endParaRPr sz="2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58510" y="9922591"/>
            <a:ext cx="3980179" cy="35052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320" dirty="0">
                <a:solidFill>
                  <a:srgbClr val="FFFFFF"/>
                </a:solidFill>
                <a:latin typeface="Calibri"/>
                <a:cs typeface="Calibri"/>
              </a:rPr>
              <a:t>FACEBOOK.COM/ADRSE.RO</a:t>
            </a:r>
            <a:endParaRPr sz="21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44043" y="0"/>
            <a:ext cx="2543174" cy="14287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8766" y="6254790"/>
            <a:ext cx="4791074" cy="31908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82052" y="1490837"/>
            <a:ext cx="4962524" cy="259919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8766" y="9659971"/>
            <a:ext cx="17449799" cy="1428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233521" y="8238812"/>
            <a:ext cx="761999" cy="120014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0"/>
            <a:ext cx="1457325" cy="1391285"/>
          </a:xfrm>
          <a:custGeom>
            <a:avLst/>
            <a:gdLst/>
            <a:ahLst/>
            <a:cxnLst/>
            <a:rect l="l" t="t" r="r" b="b"/>
            <a:pathLst>
              <a:path w="1457325" h="1391285">
                <a:moveTo>
                  <a:pt x="1457325" y="1390668"/>
                </a:moveTo>
                <a:lnTo>
                  <a:pt x="0" y="1390668"/>
                </a:lnTo>
                <a:lnTo>
                  <a:pt x="0" y="0"/>
                </a:lnTo>
                <a:lnTo>
                  <a:pt x="1457325" y="0"/>
                </a:lnTo>
                <a:lnTo>
                  <a:pt x="1457325" y="1390668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854625" y="2790432"/>
            <a:ext cx="3343275" cy="2200275"/>
          </a:xfrm>
          <a:custGeom>
            <a:avLst/>
            <a:gdLst/>
            <a:ahLst/>
            <a:cxnLst/>
            <a:rect l="l" t="t" r="r" b="b"/>
            <a:pathLst>
              <a:path w="3343275" h="2200275">
                <a:moveTo>
                  <a:pt x="1961537" y="2200227"/>
                </a:moveTo>
                <a:lnTo>
                  <a:pt x="1898294" y="2198656"/>
                </a:lnTo>
                <a:lnTo>
                  <a:pt x="1837829" y="2192697"/>
                </a:lnTo>
                <a:lnTo>
                  <a:pt x="1781713" y="2182639"/>
                </a:lnTo>
                <a:lnTo>
                  <a:pt x="1729519" y="2168900"/>
                </a:lnTo>
                <a:lnTo>
                  <a:pt x="1680820" y="2151899"/>
                </a:lnTo>
                <a:lnTo>
                  <a:pt x="1635189" y="2132052"/>
                </a:lnTo>
                <a:lnTo>
                  <a:pt x="1592198" y="2109777"/>
                </a:lnTo>
                <a:lnTo>
                  <a:pt x="1551421" y="2085494"/>
                </a:lnTo>
                <a:lnTo>
                  <a:pt x="1512430" y="2059619"/>
                </a:lnTo>
                <a:lnTo>
                  <a:pt x="1471651" y="2081015"/>
                </a:lnTo>
                <a:lnTo>
                  <a:pt x="1429533" y="2100838"/>
                </a:lnTo>
                <a:lnTo>
                  <a:pt x="1385576" y="2118702"/>
                </a:lnTo>
                <a:lnTo>
                  <a:pt x="1339278" y="2134218"/>
                </a:lnTo>
                <a:lnTo>
                  <a:pt x="1290135" y="2147002"/>
                </a:lnTo>
                <a:lnTo>
                  <a:pt x="1237647" y="2156667"/>
                </a:lnTo>
                <a:lnTo>
                  <a:pt x="1181312" y="2162825"/>
                </a:lnTo>
                <a:lnTo>
                  <a:pt x="1120627" y="2165091"/>
                </a:lnTo>
                <a:lnTo>
                  <a:pt x="1065968" y="2163684"/>
                </a:lnTo>
                <a:lnTo>
                  <a:pt x="1013141" y="2159274"/>
                </a:lnTo>
                <a:lnTo>
                  <a:pt x="962228" y="2151956"/>
                </a:lnTo>
                <a:lnTo>
                  <a:pt x="913310" y="2141822"/>
                </a:lnTo>
                <a:lnTo>
                  <a:pt x="866466" y="2128965"/>
                </a:lnTo>
                <a:lnTo>
                  <a:pt x="821780" y="2113478"/>
                </a:lnTo>
                <a:lnTo>
                  <a:pt x="779330" y="2095452"/>
                </a:lnTo>
                <a:lnTo>
                  <a:pt x="739200" y="2074982"/>
                </a:lnTo>
                <a:lnTo>
                  <a:pt x="701469" y="2052160"/>
                </a:lnTo>
                <a:lnTo>
                  <a:pt x="666219" y="2027078"/>
                </a:lnTo>
                <a:lnTo>
                  <a:pt x="633530" y="1999830"/>
                </a:lnTo>
                <a:lnTo>
                  <a:pt x="603484" y="1970509"/>
                </a:lnTo>
                <a:lnTo>
                  <a:pt x="576162" y="1939206"/>
                </a:lnTo>
                <a:lnTo>
                  <a:pt x="551645" y="1906016"/>
                </a:lnTo>
                <a:lnTo>
                  <a:pt x="530014" y="1871030"/>
                </a:lnTo>
                <a:lnTo>
                  <a:pt x="511350" y="1834342"/>
                </a:lnTo>
                <a:lnTo>
                  <a:pt x="495733" y="1796044"/>
                </a:lnTo>
                <a:lnTo>
                  <a:pt x="483246" y="1756229"/>
                </a:lnTo>
                <a:lnTo>
                  <a:pt x="473969" y="1714990"/>
                </a:lnTo>
                <a:lnTo>
                  <a:pt x="467983" y="1672420"/>
                </a:lnTo>
                <a:lnTo>
                  <a:pt x="465369" y="1628612"/>
                </a:lnTo>
                <a:lnTo>
                  <a:pt x="413054" y="1612056"/>
                </a:lnTo>
                <a:lnTo>
                  <a:pt x="363302" y="1593498"/>
                </a:lnTo>
                <a:lnTo>
                  <a:pt x="316204" y="1572865"/>
                </a:lnTo>
                <a:lnTo>
                  <a:pt x="271856" y="1550083"/>
                </a:lnTo>
                <a:lnTo>
                  <a:pt x="230349" y="1525079"/>
                </a:lnTo>
                <a:lnTo>
                  <a:pt x="191776" y="1497781"/>
                </a:lnTo>
                <a:lnTo>
                  <a:pt x="156231" y="1468114"/>
                </a:lnTo>
                <a:lnTo>
                  <a:pt x="123806" y="1436006"/>
                </a:lnTo>
                <a:lnTo>
                  <a:pt x="94595" y="1401382"/>
                </a:lnTo>
                <a:lnTo>
                  <a:pt x="68691" y="1364171"/>
                </a:lnTo>
                <a:lnTo>
                  <a:pt x="46186" y="1324299"/>
                </a:lnTo>
                <a:lnTo>
                  <a:pt x="27174" y="1281691"/>
                </a:lnTo>
                <a:lnTo>
                  <a:pt x="11747" y="1236276"/>
                </a:lnTo>
                <a:lnTo>
                  <a:pt x="0" y="1187980"/>
                </a:lnTo>
                <a:lnTo>
                  <a:pt x="0" y="1087355"/>
                </a:lnTo>
                <a:lnTo>
                  <a:pt x="12573" y="1039354"/>
                </a:lnTo>
                <a:lnTo>
                  <a:pt x="28483" y="993967"/>
                </a:lnTo>
                <a:lnTo>
                  <a:pt x="47726" y="951190"/>
                </a:lnTo>
                <a:lnTo>
                  <a:pt x="70293" y="911018"/>
                </a:lnTo>
                <a:lnTo>
                  <a:pt x="96180" y="873445"/>
                </a:lnTo>
                <a:lnTo>
                  <a:pt x="125381" y="838466"/>
                </a:lnTo>
                <a:lnTo>
                  <a:pt x="157889" y="806076"/>
                </a:lnTo>
                <a:lnTo>
                  <a:pt x="193698" y="776271"/>
                </a:lnTo>
                <a:lnTo>
                  <a:pt x="232803" y="749045"/>
                </a:lnTo>
                <a:lnTo>
                  <a:pt x="275197" y="724393"/>
                </a:lnTo>
                <a:lnTo>
                  <a:pt x="320874" y="702310"/>
                </a:lnTo>
                <a:lnTo>
                  <a:pt x="369828" y="682792"/>
                </a:lnTo>
                <a:lnTo>
                  <a:pt x="422054" y="665833"/>
                </a:lnTo>
                <a:lnTo>
                  <a:pt x="477545" y="651428"/>
                </a:lnTo>
                <a:lnTo>
                  <a:pt x="477901" y="610406"/>
                </a:lnTo>
                <a:lnTo>
                  <a:pt x="482285" y="570573"/>
                </a:lnTo>
                <a:lnTo>
                  <a:pt x="490519" y="532000"/>
                </a:lnTo>
                <a:lnTo>
                  <a:pt x="502428" y="494762"/>
                </a:lnTo>
                <a:lnTo>
                  <a:pt x="517836" y="458931"/>
                </a:lnTo>
                <a:lnTo>
                  <a:pt x="536567" y="424580"/>
                </a:lnTo>
                <a:lnTo>
                  <a:pt x="558444" y="391784"/>
                </a:lnTo>
                <a:lnTo>
                  <a:pt x="583291" y="360614"/>
                </a:lnTo>
                <a:lnTo>
                  <a:pt x="610933" y="331145"/>
                </a:lnTo>
                <a:lnTo>
                  <a:pt x="641193" y="303449"/>
                </a:lnTo>
                <a:lnTo>
                  <a:pt x="673894" y="277601"/>
                </a:lnTo>
                <a:lnTo>
                  <a:pt x="708862" y="253672"/>
                </a:lnTo>
                <a:lnTo>
                  <a:pt x="745919" y="231737"/>
                </a:lnTo>
                <a:lnTo>
                  <a:pt x="784890" y="211868"/>
                </a:lnTo>
                <a:lnTo>
                  <a:pt x="825599" y="194139"/>
                </a:lnTo>
                <a:lnTo>
                  <a:pt x="867869" y="178623"/>
                </a:lnTo>
                <a:lnTo>
                  <a:pt x="911524" y="165393"/>
                </a:lnTo>
                <a:lnTo>
                  <a:pt x="956388" y="154523"/>
                </a:lnTo>
                <a:lnTo>
                  <a:pt x="1002285" y="146085"/>
                </a:lnTo>
                <a:lnTo>
                  <a:pt x="1049039" y="140153"/>
                </a:lnTo>
                <a:lnTo>
                  <a:pt x="1096474" y="136801"/>
                </a:lnTo>
                <a:lnTo>
                  <a:pt x="1144413" y="136101"/>
                </a:lnTo>
                <a:lnTo>
                  <a:pt x="1192681" y="138126"/>
                </a:lnTo>
                <a:lnTo>
                  <a:pt x="1241101" y="142951"/>
                </a:lnTo>
                <a:lnTo>
                  <a:pt x="1289497" y="150648"/>
                </a:lnTo>
                <a:lnTo>
                  <a:pt x="1337694" y="161290"/>
                </a:lnTo>
                <a:lnTo>
                  <a:pt x="1385514" y="174951"/>
                </a:lnTo>
                <a:lnTo>
                  <a:pt x="1432782" y="191703"/>
                </a:lnTo>
                <a:lnTo>
                  <a:pt x="1465391" y="166188"/>
                </a:lnTo>
                <a:lnTo>
                  <a:pt x="1500732" y="140723"/>
                </a:lnTo>
                <a:lnTo>
                  <a:pt x="1538943" y="115818"/>
                </a:lnTo>
                <a:lnTo>
                  <a:pt x="1580159" y="91983"/>
                </a:lnTo>
                <a:lnTo>
                  <a:pt x="1624517" y="69727"/>
                </a:lnTo>
                <a:lnTo>
                  <a:pt x="1672154" y="49562"/>
                </a:lnTo>
                <a:lnTo>
                  <a:pt x="1723207" y="31996"/>
                </a:lnTo>
                <a:lnTo>
                  <a:pt x="1777812" y="17541"/>
                </a:lnTo>
                <a:lnTo>
                  <a:pt x="1836106" y="6705"/>
                </a:lnTo>
                <a:lnTo>
                  <a:pt x="1898226" y="0"/>
                </a:lnTo>
                <a:lnTo>
                  <a:pt x="2008386" y="0"/>
                </a:lnTo>
                <a:lnTo>
                  <a:pt x="2069241" y="9181"/>
                </a:lnTo>
                <a:lnTo>
                  <a:pt x="2126767" y="20966"/>
                </a:lnTo>
                <a:lnTo>
                  <a:pt x="2180989" y="35337"/>
                </a:lnTo>
                <a:lnTo>
                  <a:pt x="2231926" y="52276"/>
                </a:lnTo>
                <a:lnTo>
                  <a:pt x="2279602" y="71768"/>
                </a:lnTo>
                <a:lnTo>
                  <a:pt x="2324039" y="93795"/>
                </a:lnTo>
                <a:lnTo>
                  <a:pt x="2365259" y="118340"/>
                </a:lnTo>
                <a:lnTo>
                  <a:pt x="2403285" y="145387"/>
                </a:lnTo>
                <a:lnTo>
                  <a:pt x="2438137" y="174917"/>
                </a:lnTo>
                <a:lnTo>
                  <a:pt x="2469839" y="206916"/>
                </a:lnTo>
                <a:lnTo>
                  <a:pt x="2498413" y="241365"/>
                </a:lnTo>
                <a:lnTo>
                  <a:pt x="2523881" y="278247"/>
                </a:lnTo>
                <a:lnTo>
                  <a:pt x="2546264" y="317546"/>
                </a:lnTo>
                <a:lnTo>
                  <a:pt x="2565586" y="359245"/>
                </a:lnTo>
                <a:lnTo>
                  <a:pt x="2617179" y="357916"/>
                </a:lnTo>
                <a:lnTo>
                  <a:pt x="2667636" y="359576"/>
                </a:lnTo>
                <a:lnTo>
                  <a:pt x="2716839" y="364111"/>
                </a:lnTo>
                <a:lnTo>
                  <a:pt x="2764667" y="371410"/>
                </a:lnTo>
                <a:lnTo>
                  <a:pt x="2811002" y="381358"/>
                </a:lnTo>
                <a:lnTo>
                  <a:pt x="2855725" y="393844"/>
                </a:lnTo>
                <a:lnTo>
                  <a:pt x="2898716" y="408755"/>
                </a:lnTo>
                <a:lnTo>
                  <a:pt x="2939855" y="425978"/>
                </a:lnTo>
                <a:lnTo>
                  <a:pt x="2979024" y="445401"/>
                </a:lnTo>
                <a:lnTo>
                  <a:pt x="3016104" y="466911"/>
                </a:lnTo>
                <a:lnTo>
                  <a:pt x="3050974" y="490395"/>
                </a:lnTo>
                <a:lnTo>
                  <a:pt x="3083516" y="515740"/>
                </a:lnTo>
                <a:lnTo>
                  <a:pt x="3113610" y="542835"/>
                </a:lnTo>
                <a:lnTo>
                  <a:pt x="3141137" y="571565"/>
                </a:lnTo>
                <a:lnTo>
                  <a:pt x="3165978" y="601820"/>
                </a:lnTo>
                <a:lnTo>
                  <a:pt x="3188014" y="633485"/>
                </a:lnTo>
                <a:lnTo>
                  <a:pt x="3207124" y="666448"/>
                </a:lnTo>
                <a:lnTo>
                  <a:pt x="3236094" y="735819"/>
                </a:lnTo>
                <a:lnTo>
                  <a:pt x="3251933" y="809031"/>
                </a:lnTo>
                <a:lnTo>
                  <a:pt x="3254630" y="846796"/>
                </a:lnTo>
                <a:lnTo>
                  <a:pt x="3253686" y="885183"/>
                </a:lnTo>
                <a:lnTo>
                  <a:pt x="3248983" y="924079"/>
                </a:lnTo>
                <a:lnTo>
                  <a:pt x="3240400" y="963373"/>
                </a:lnTo>
                <a:lnTo>
                  <a:pt x="3227819" y="1002951"/>
                </a:lnTo>
                <a:lnTo>
                  <a:pt x="3211120" y="1042700"/>
                </a:lnTo>
                <a:lnTo>
                  <a:pt x="3190184" y="1082509"/>
                </a:lnTo>
                <a:lnTo>
                  <a:pt x="3220099" y="1116589"/>
                </a:lnTo>
                <a:lnTo>
                  <a:pt x="3248098" y="1152163"/>
                </a:lnTo>
                <a:lnTo>
                  <a:pt x="3273722" y="1189592"/>
                </a:lnTo>
                <a:lnTo>
                  <a:pt x="3296510" y="1229237"/>
                </a:lnTo>
                <a:lnTo>
                  <a:pt x="3316001" y="1271458"/>
                </a:lnTo>
                <a:lnTo>
                  <a:pt x="3331736" y="1316615"/>
                </a:lnTo>
                <a:lnTo>
                  <a:pt x="3343253" y="1365071"/>
                </a:lnTo>
                <a:lnTo>
                  <a:pt x="3343253" y="1465697"/>
                </a:lnTo>
                <a:lnTo>
                  <a:pt x="3333163" y="1505755"/>
                </a:lnTo>
                <a:lnTo>
                  <a:pt x="3320457" y="1544524"/>
                </a:lnTo>
                <a:lnTo>
                  <a:pt x="3305155" y="1581915"/>
                </a:lnTo>
                <a:lnTo>
                  <a:pt x="3287277" y="1617838"/>
                </a:lnTo>
                <a:lnTo>
                  <a:pt x="3266842" y="1652203"/>
                </a:lnTo>
                <a:lnTo>
                  <a:pt x="3243870" y="1684922"/>
                </a:lnTo>
                <a:lnTo>
                  <a:pt x="3218381" y="1715903"/>
                </a:lnTo>
                <a:lnTo>
                  <a:pt x="3190394" y="1745058"/>
                </a:lnTo>
                <a:lnTo>
                  <a:pt x="3159930" y="1772297"/>
                </a:lnTo>
                <a:lnTo>
                  <a:pt x="3127006" y="1797530"/>
                </a:lnTo>
                <a:lnTo>
                  <a:pt x="3091644" y="1820667"/>
                </a:lnTo>
                <a:lnTo>
                  <a:pt x="3053863" y="1841620"/>
                </a:lnTo>
                <a:lnTo>
                  <a:pt x="3013682" y="1860298"/>
                </a:lnTo>
                <a:lnTo>
                  <a:pt x="2971121" y="1876612"/>
                </a:lnTo>
                <a:lnTo>
                  <a:pt x="2926201" y="1890471"/>
                </a:lnTo>
                <a:lnTo>
                  <a:pt x="2878939" y="1901787"/>
                </a:lnTo>
                <a:lnTo>
                  <a:pt x="2829357" y="1910470"/>
                </a:lnTo>
                <a:lnTo>
                  <a:pt x="2777473" y="1916430"/>
                </a:lnTo>
                <a:lnTo>
                  <a:pt x="2723308" y="1919577"/>
                </a:lnTo>
                <a:lnTo>
                  <a:pt x="2666881" y="1919822"/>
                </a:lnTo>
                <a:lnTo>
                  <a:pt x="2608211" y="1917076"/>
                </a:lnTo>
                <a:lnTo>
                  <a:pt x="2547319" y="1911247"/>
                </a:lnTo>
                <a:lnTo>
                  <a:pt x="2522700" y="1941828"/>
                </a:lnTo>
                <a:lnTo>
                  <a:pt x="2495607" y="1972108"/>
                </a:lnTo>
                <a:lnTo>
                  <a:pt x="2465995" y="2001779"/>
                </a:lnTo>
                <a:lnTo>
                  <a:pt x="2433821" y="2030535"/>
                </a:lnTo>
                <a:lnTo>
                  <a:pt x="2399040" y="2058069"/>
                </a:lnTo>
                <a:lnTo>
                  <a:pt x="2361610" y="2084074"/>
                </a:lnTo>
                <a:lnTo>
                  <a:pt x="2321487" y="2108243"/>
                </a:lnTo>
                <a:lnTo>
                  <a:pt x="2278627" y="2130269"/>
                </a:lnTo>
                <a:lnTo>
                  <a:pt x="2232985" y="2149845"/>
                </a:lnTo>
                <a:lnTo>
                  <a:pt x="2184519" y="2166664"/>
                </a:lnTo>
                <a:lnTo>
                  <a:pt x="2133185" y="2180418"/>
                </a:lnTo>
                <a:lnTo>
                  <a:pt x="2078940" y="2190802"/>
                </a:lnTo>
                <a:lnTo>
                  <a:pt x="2021738" y="2197507"/>
                </a:lnTo>
                <a:lnTo>
                  <a:pt x="1961537" y="2200227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68616" y="487552"/>
            <a:ext cx="2526665" cy="3919220"/>
          </a:xfrm>
          <a:custGeom>
            <a:avLst/>
            <a:gdLst/>
            <a:ahLst/>
            <a:cxnLst/>
            <a:rect l="l" t="t" r="r" b="b"/>
            <a:pathLst>
              <a:path w="2526665" h="3919220">
                <a:moveTo>
                  <a:pt x="2526373" y="1987423"/>
                </a:moveTo>
                <a:lnTo>
                  <a:pt x="2524925" y="1948103"/>
                </a:lnTo>
                <a:lnTo>
                  <a:pt x="2520023" y="1909381"/>
                </a:lnTo>
                <a:lnTo>
                  <a:pt x="2511818" y="1871218"/>
                </a:lnTo>
                <a:lnTo>
                  <a:pt x="2500477" y="1833600"/>
                </a:lnTo>
                <a:lnTo>
                  <a:pt x="2486164" y="1796529"/>
                </a:lnTo>
                <a:lnTo>
                  <a:pt x="2469019" y="1759991"/>
                </a:lnTo>
                <a:lnTo>
                  <a:pt x="2449220" y="1723961"/>
                </a:lnTo>
                <a:lnTo>
                  <a:pt x="2426919" y="1688426"/>
                </a:lnTo>
                <a:lnTo>
                  <a:pt x="2402281" y="1653387"/>
                </a:lnTo>
                <a:lnTo>
                  <a:pt x="2375458" y="1618818"/>
                </a:lnTo>
                <a:lnTo>
                  <a:pt x="2346617" y="1584718"/>
                </a:lnTo>
                <a:lnTo>
                  <a:pt x="2315908" y="1551063"/>
                </a:lnTo>
                <a:lnTo>
                  <a:pt x="2283510" y="1517840"/>
                </a:lnTo>
                <a:lnTo>
                  <a:pt x="2249551" y="1485049"/>
                </a:lnTo>
                <a:lnTo>
                  <a:pt x="2214219" y="1452664"/>
                </a:lnTo>
                <a:lnTo>
                  <a:pt x="2177656" y="1420672"/>
                </a:lnTo>
                <a:lnTo>
                  <a:pt x="2140026" y="1389075"/>
                </a:lnTo>
                <a:lnTo>
                  <a:pt x="2101494" y="1357833"/>
                </a:lnTo>
                <a:lnTo>
                  <a:pt x="2062213" y="1326959"/>
                </a:lnTo>
                <a:lnTo>
                  <a:pt x="2022348" y="1296428"/>
                </a:lnTo>
                <a:lnTo>
                  <a:pt x="1982063" y="1266228"/>
                </a:lnTo>
                <a:lnTo>
                  <a:pt x="1941499" y="1236345"/>
                </a:lnTo>
                <a:lnTo>
                  <a:pt x="1900821" y="1206766"/>
                </a:lnTo>
                <a:lnTo>
                  <a:pt x="1860207" y="1177493"/>
                </a:lnTo>
                <a:lnTo>
                  <a:pt x="1768830" y="1111859"/>
                </a:lnTo>
                <a:lnTo>
                  <a:pt x="1718538" y="1075474"/>
                </a:lnTo>
                <a:lnTo>
                  <a:pt x="1669262" y="1039317"/>
                </a:lnTo>
                <a:lnTo>
                  <a:pt x="1621370" y="1003388"/>
                </a:lnTo>
                <a:lnTo>
                  <a:pt x="1575181" y="967701"/>
                </a:lnTo>
                <a:lnTo>
                  <a:pt x="1531073" y="932230"/>
                </a:lnTo>
                <a:lnTo>
                  <a:pt x="1489367" y="896988"/>
                </a:lnTo>
                <a:lnTo>
                  <a:pt x="1450416" y="861961"/>
                </a:lnTo>
                <a:lnTo>
                  <a:pt x="1414564" y="827151"/>
                </a:lnTo>
                <a:lnTo>
                  <a:pt x="1382166" y="792556"/>
                </a:lnTo>
                <a:lnTo>
                  <a:pt x="1353553" y="758177"/>
                </a:lnTo>
                <a:lnTo>
                  <a:pt x="1329093" y="724001"/>
                </a:lnTo>
                <a:lnTo>
                  <a:pt x="1309116" y="690041"/>
                </a:lnTo>
                <a:lnTo>
                  <a:pt x="1284008" y="622719"/>
                </a:lnTo>
                <a:lnTo>
                  <a:pt x="1279575" y="589356"/>
                </a:lnTo>
                <a:lnTo>
                  <a:pt x="1281010" y="556196"/>
                </a:lnTo>
                <a:lnTo>
                  <a:pt x="1295768" y="504621"/>
                </a:lnTo>
                <a:lnTo>
                  <a:pt x="1326032" y="452704"/>
                </a:lnTo>
                <a:lnTo>
                  <a:pt x="1371739" y="400507"/>
                </a:lnTo>
                <a:lnTo>
                  <a:pt x="1400365" y="374294"/>
                </a:lnTo>
                <a:lnTo>
                  <a:pt x="1432826" y="348030"/>
                </a:lnTo>
                <a:lnTo>
                  <a:pt x="1469123" y="321716"/>
                </a:lnTo>
                <a:lnTo>
                  <a:pt x="1509242" y="295338"/>
                </a:lnTo>
                <a:lnTo>
                  <a:pt x="1553184" y="268922"/>
                </a:lnTo>
                <a:lnTo>
                  <a:pt x="1600949" y="242455"/>
                </a:lnTo>
                <a:lnTo>
                  <a:pt x="1652511" y="215950"/>
                </a:lnTo>
                <a:lnTo>
                  <a:pt x="1707870" y="189420"/>
                </a:lnTo>
                <a:lnTo>
                  <a:pt x="1767027" y="162852"/>
                </a:lnTo>
                <a:lnTo>
                  <a:pt x="1829968" y="136258"/>
                </a:lnTo>
                <a:lnTo>
                  <a:pt x="1896681" y="109639"/>
                </a:lnTo>
                <a:lnTo>
                  <a:pt x="1967179" y="83007"/>
                </a:lnTo>
                <a:lnTo>
                  <a:pt x="1981695" y="74053"/>
                </a:lnTo>
                <a:lnTo>
                  <a:pt x="1991309" y="60731"/>
                </a:lnTo>
                <a:lnTo>
                  <a:pt x="1995195" y="44780"/>
                </a:lnTo>
                <a:lnTo>
                  <a:pt x="1992566" y="27990"/>
                </a:lnTo>
                <a:lnTo>
                  <a:pt x="1983625" y="13512"/>
                </a:lnTo>
                <a:lnTo>
                  <a:pt x="1970278" y="3911"/>
                </a:lnTo>
                <a:lnTo>
                  <a:pt x="1954326" y="0"/>
                </a:lnTo>
                <a:lnTo>
                  <a:pt x="1937537" y="2590"/>
                </a:lnTo>
                <a:lnTo>
                  <a:pt x="1867420" y="29044"/>
                </a:lnTo>
                <a:lnTo>
                  <a:pt x="1800936" y="55448"/>
                </a:lnTo>
                <a:lnTo>
                  <a:pt x="1738071" y="81826"/>
                </a:lnTo>
                <a:lnTo>
                  <a:pt x="1678774" y="108191"/>
                </a:lnTo>
                <a:lnTo>
                  <a:pt x="1623047" y="134569"/>
                </a:lnTo>
                <a:lnTo>
                  <a:pt x="1570837" y="160985"/>
                </a:lnTo>
                <a:lnTo>
                  <a:pt x="1522145" y="187452"/>
                </a:lnTo>
                <a:lnTo>
                  <a:pt x="1476921" y="213982"/>
                </a:lnTo>
                <a:lnTo>
                  <a:pt x="1435150" y="240601"/>
                </a:lnTo>
                <a:lnTo>
                  <a:pt x="1396809" y="267335"/>
                </a:lnTo>
                <a:lnTo>
                  <a:pt x="1361859" y="294182"/>
                </a:lnTo>
                <a:lnTo>
                  <a:pt x="1330286" y="321183"/>
                </a:lnTo>
                <a:lnTo>
                  <a:pt x="1302067" y="348348"/>
                </a:lnTo>
                <a:lnTo>
                  <a:pt x="1255560" y="403237"/>
                </a:lnTo>
                <a:lnTo>
                  <a:pt x="1222133" y="459003"/>
                </a:lnTo>
                <a:lnTo>
                  <a:pt x="1201572" y="515810"/>
                </a:lnTo>
                <a:lnTo>
                  <a:pt x="1193596" y="582066"/>
                </a:lnTo>
                <a:lnTo>
                  <a:pt x="1196314" y="619074"/>
                </a:lnTo>
                <a:lnTo>
                  <a:pt x="1216139" y="691984"/>
                </a:lnTo>
                <a:lnTo>
                  <a:pt x="1232712" y="727951"/>
                </a:lnTo>
                <a:lnTo>
                  <a:pt x="1253375" y="763638"/>
                </a:lnTo>
                <a:lnTo>
                  <a:pt x="1277835" y="799084"/>
                </a:lnTo>
                <a:lnTo>
                  <a:pt x="1305826" y="834313"/>
                </a:lnTo>
                <a:lnTo>
                  <a:pt x="1337094" y="869378"/>
                </a:lnTo>
                <a:lnTo>
                  <a:pt x="1371358" y="904303"/>
                </a:lnTo>
                <a:lnTo>
                  <a:pt x="1408341" y="939114"/>
                </a:lnTo>
                <a:lnTo>
                  <a:pt x="1447787" y="973848"/>
                </a:lnTo>
                <a:lnTo>
                  <a:pt x="1489417" y="1008557"/>
                </a:lnTo>
                <a:lnTo>
                  <a:pt x="1532953" y="1043266"/>
                </a:lnTo>
                <a:lnTo>
                  <a:pt x="1578127" y="1078001"/>
                </a:lnTo>
                <a:lnTo>
                  <a:pt x="1624672" y="1112812"/>
                </a:lnTo>
                <a:lnTo>
                  <a:pt x="1672323" y="1147724"/>
                </a:lnTo>
                <a:lnTo>
                  <a:pt x="1720799" y="1182763"/>
                </a:lnTo>
                <a:lnTo>
                  <a:pt x="1813890" y="1249629"/>
                </a:lnTo>
                <a:lnTo>
                  <a:pt x="1857883" y="1281379"/>
                </a:lnTo>
                <a:lnTo>
                  <a:pt x="1901621" y="1313243"/>
                </a:lnTo>
                <a:lnTo>
                  <a:pt x="1944916" y="1345234"/>
                </a:lnTo>
                <a:lnTo>
                  <a:pt x="1987600" y="1377391"/>
                </a:lnTo>
                <a:lnTo>
                  <a:pt x="2029472" y="1409725"/>
                </a:lnTo>
                <a:lnTo>
                  <a:pt x="2070366" y="1442237"/>
                </a:lnTo>
                <a:lnTo>
                  <a:pt x="2110079" y="1474965"/>
                </a:lnTo>
                <a:lnTo>
                  <a:pt x="2148433" y="1507909"/>
                </a:lnTo>
                <a:lnTo>
                  <a:pt x="2185251" y="1541106"/>
                </a:lnTo>
                <a:lnTo>
                  <a:pt x="2220341" y="1574571"/>
                </a:lnTo>
                <a:lnTo>
                  <a:pt x="2253513" y="1608302"/>
                </a:lnTo>
                <a:lnTo>
                  <a:pt x="2284603" y="1642338"/>
                </a:lnTo>
                <a:lnTo>
                  <a:pt x="2313406" y="1676692"/>
                </a:lnTo>
                <a:lnTo>
                  <a:pt x="2339746" y="1711375"/>
                </a:lnTo>
                <a:lnTo>
                  <a:pt x="2363444" y="1746427"/>
                </a:lnTo>
                <a:lnTo>
                  <a:pt x="2384310" y="1781835"/>
                </a:lnTo>
                <a:lnTo>
                  <a:pt x="2402167" y="1817636"/>
                </a:lnTo>
                <a:lnTo>
                  <a:pt x="2416810" y="1853844"/>
                </a:lnTo>
                <a:lnTo>
                  <a:pt x="2428075" y="1890471"/>
                </a:lnTo>
                <a:lnTo>
                  <a:pt x="2439720" y="1965071"/>
                </a:lnTo>
                <a:lnTo>
                  <a:pt x="2439733" y="2003094"/>
                </a:lnTo>
                <a:lnTo>
                  <a:pt x="2435618" y="2041601"/>
                </a:lnTo>
                <a:lnTo>
                  <a:pt x="2427211" y="2080628"/>
                </a:lnTo>
                <a:lnTo>
                  <a:pt x="2414295" y="2120188"/>
                </a:lnTo>
                <a:lnTo>
                  <a:pt x="2398407" y="2155914"/>
                </a:lnTo>
                <a:lnTo>
                  <a:pt x="2357132" y="2218347"/>
                </a:lnTo>
                <a:lnTo>
                  <a:pt x="2304110" y="2269566"/>
                </a:lnTo>
                <a:lnTo>
                  <a:pt x="2240483" y="2310587"/>
                </a:lnTo>
                <a:lnTo>
                  <a:pt x="2205050" y="2327605"/>
                </a:lnTo>
                <a:lnTo>
                  <a:pt x="2167369" y="2342451"/>
                </a:lnTo>
                <a:lnTo>
                  <a:pt x="2127605" y="2355265"/>
                </a:lnTo>
                <a:lnTo>
                  <a:pt x="2085886" y="2366162"/>
                </a:lnTo>
                <a:lnTo>
                  <a:pt x="2042350" y="2375281"/>
                </a:lnTo>
                <a:lnTo>
                  <a:pt x="1997151" y="2382748"/>
                </a:lnTo>
                <a:lnTo>
                  <a:pt x="1950415" y="2388692"/>
                </a:lnTo>
                <a:lnTo>
                  <a:pt x="1902294" y="2393226"/>
                </a:lnTo>
                <a:lnTo>
                  <a:pt x="1852917" y="2396490"/>
                </a:lnTo>
                <a:lnTo>
                  <a:pt x="1802434" y="2398623"/>
                </a:lnTo>
                <a:lnTo>
                  <a:pt x="1750974" y="2399728"/>
                </a:lnTo>
                <a:lnTo>
                  <a:pt x="1698688" y="2399944"/>
                </a:lnTo>
                <a:lnTo>
                  <a:pt x="1645704" y="2399411"/>
                </a:lnTo>
                <a:lnTo>
                  <a:pt x="1592173" y="2398230"/>
                </a:lnTo>
                <a:lnTo>
                  <a:pt x="1538236" y="2396553"/>
                </a:lnTo>
                <a:lnTo>
                  <a:pt x="1484033" y="2394496"/>
                </a:lnTo>
                <a:lnTo>
                  <a:pt x="1429689" y="2392184"/>
                </a:lnTo>
                <a:lnTo>
                  <a:pt x="1315821" y="2387104"/>
                </a:lnTo>
                <a:lnTo>
                  <a:pt x="1256931" y="2384653"/>
                </a:lnTo>
                <a:lnTo>
                  <a:pt x="1198892" y="2382583"/>
                </a:lnTo>
                <a:lnTo>
                  <a:pt x="1141869" y="2381085"/>
                </a:lnTo>
                <a:lnTo>
                  <a:pt x="1086040" y="2380323"/>
                </a:lnTo>
                <a:lnTo>
                  <a:pt x="1031595" y="2380500"/>
                </a:lnTo>
                <a:lnTo>
                  <a:pt x="978712" y="2381796"/>
                </a:lnTo>
                <a:lnTo>
                  <a:pt x="927557" y="2384374"/>
                </a:lnTo>
                <a:lnTo>
                  <a:pt x="878332" y="2388425"/>
                </a:lnTo>
                <a:lnTo>
                  <a:pt x="831202" y="2394140"/>
                </a:lnTo>
                <a:lnTo>
                  <a:pt x="786345" y="2401684"/>
                </a:lnTo>
                <a:lnTo>
                  <a:pt x="743940" y="2411260"/>
                </a:lnTo>
                <a:lnTo>
                  <a:pt x="704189" y="2423020"/>
                </a:lnTo>
                <a:lnTo>
                  <a:pt x="667232" y="2437180"/>
                </a:lnTo>
                <a:lnTo>
                  <a:pt x="619010" y="2459672"/>
                </a:lnTo>
                <a:lnTo>
                  <a:pt x="574065" y="2483878"/>
                </a:lnTo>
                <a:lnTo>
                  <a:pt x="532307" y="2509723"/>
                </a:lnTo>
                <a:lnTo>
                  <a:pt x="493649" y="2537168"/>
                </a:lnTo>
                <a:lnTo>
                  <a:pt x="457987" y="2566124"/>
                </a:lnTo>
                <a:lnTo>
                  <a:pt x="425234" y="2596553"/>
                </a:lnTo>
                <a:lnTo>
                  <a:pt x="395287" y="2628379"/>
                </a:lnTo>
                <a:lnTo>
                  <a:pt x="368071" y="2661551"/>
                </a:lnTo>
                <a:lnTo>
                  <a:pt x="343484" y="2696006"/>
                </a:lnTo>
                <a:lnTo>
                  <a:pt x="321437" y="2731693"/>
                </a:lnTo>
                <a:lnTo>
                  <a:pt x="301815" y="2768536"/>
                </a:lnTo>
                <a:lnTo>
                  <a:pt x="284556" y="2806484"/>
                </a:lnTo>
                <a:lnTo>
                  <a:pt x="269544" y="2845460"/>
                </a:lnTo>
                <a:lnTo>
                  <a:pt x="256705" y="2885427"/>
                </a:lnTo>
                <a:lnTo>
                  <a:pt x="245922" y="2926321"/>
                </a:lnTo>
                <a:lnTo>
                  <a:pt x="237121" y="2968066"/>
                </a:lnTo>
                <a:lnTo>
                  <a:pt x="230200" y="3010611"/>
                </a:lnTo>
                <a:lnTo>
                  <a:pt x="225069" y="3053892"/>
                </a:lnTo>
                <a:lnTo>
                  <a:pt x="221627" y="3097860"/>
                </a:lnTo>
                <a:lnTo>
                  <a:pt x="219786" y="3142437"/>
                </a:lnTo>
                <a:lnTo>
                  <a:pt x="219468" y="3187573"/>
                </a:lnTo>
                <a:lnTo>
                  <a:pt x="220560" y="3233204"/>
                </a:lnTo>
                <a:lnTo>
                  <a:pt x="222961" y="3279279"/>
                </a:lnTo>
                <a:lnTo>
                  <a:pt x="226606" y="3325723"/>
                </a:lnTo>
                <a:lnTo>
                  <a:pt x="231381" y="3372485"/>
                </a:lnTo>
                <a:lnTo>
                  <a:pt x="237197" y="3419500"/>
                </a:lnTo>
                <a:lnTo>
                  <a:pt x="243967" y="3466706"/>
                </a:lnTo>
                <a:lnTo>
                  <a:pt x="251599" y="3514039"/>
                </a:lnTo>
                <a:lnTo>
                  <a:pt x="259981" y="3561461"/>
                </a:lnTo>
                <a:lnTo>
                  <a:pt x="269036" y="3608882"/>
                </a:lnTo>
                <a:lnTo>
                  <a:pt x="278663" y="3656266"/>
                </a:lnTo>
                <a:lnTo>
                  <a:pt x="288785" y="3703536"/>
                </a:lnTo>
                <a:lnTo>
                  <a:pt x="290118" y="3709543"/>
                </a:lnTo>
                <a:lnTo>
                  <a:pt x="77762" y="3393148"/>
                </a:lnTo>
                <a:lnTo>
                  <a:pt x="33997" y="3374923"/>
                </a:lnTo>
                <a:lnTo>
                  <a:pt x="50" y="3408667"/>
                </a:lnTo>
                <a:lnTo>
                  <a:pt x="0" y="3425088"/>
                </a:lnTo>
                <a:lnTo>
                  <a:pt x="6489" y="3440823"/>
                </a:lnTo>
                <a:lnTo>
                  <a:pt x="314528" y="3899687"/>
                </a:lnTo>
                <a:lnTo>
                  <a:pt x="350139" y="3918699"/>
                </a:lnTo>
                <a:lnTo>
                  <a:pt x="352590" y="3918699"/>
                </a:lnTo>
                <a:lnTo>
                  <a:pt x="386994" y="3897769"/>
                </a:lnTo>
                <a:lnTo>
                  <a:pt x="524929" y="3355644"/>
                </a:lnTo>
                <a:lnTo>
                  <a:pt x="525716" y="3338652"/>
                </a:lnTo>
                <a:lnTo>
                  <a:pt x="520103" y="3323221"/>
                </a:lnTo>
                <a:lnTo>
                  <a:pt x="509117" y="3311029"/>
                </a:lnTo>
                <a:lnTo>
                  <a:pt x="493750" y="3303727"/>
                </a:lnTo>
                <a:lnTo>
                  <a:pt x="476758" y="3302863"/>
                </a:lnTo>
                <a:lnTo>
                  <a:pt x="461302" y="3308451"/>
                </a:lnTo>
                <a:lnTo>
                  <a:pt x="449072" y="3319449"/>
                </a:lnTo>
                <a:lnTo>
                  <a:pt x="441731" y="3334842"/>
                </a:lnTo>
                <a:lnTo>
                  <a:pt x="363931" y="3644785"/>
                </a:lnTo>
                <a:lnTo>
                  <a:pt x="362369" y="3637445"/>
                </a:lnTo>
                <a:lnTo>
                  <a:pt x="352844" y="3590328"/>
                </a:lnTo>
                <a:lnTo>
                  <a:pt x="343916" y="3543173"/>
                </a:lnTo>
                <a:lnTo>
                  <a:pt x="335699" y="3496081"/>
                </a:lnTo>
                <a:lnTo>
                  <a:pt x="328295" y="3449091"/>
                </a:lnTo>
                <a:lnTo>
                  <a:pt x="321792" y="3402292"/>
                </a:lnTo>
                <a:lnTo>
                  <a:pt x="316306" y="3355746"/>
                </a:lnTo>
                <a:lnTo>
                  <a:pt x="311937" y="3309531"/>
                </a:lnTo>
                <a:lnTo>
                  <a:pt x="308775" y="3263709"/>
                </a:lnTo>
                <a:lnTo>
                  <a:pt x="306920" y="3218345"/>
                </a:lnTo>
                <a:lnTo>
                  <a:pt x="306489" y="3173514"/>
                </a:lnTo>
                <a:lnTo>
                  <a:pt x="307568" y="3129292"/>
                </a:lnTo>
                <a:lnTo>
                  <a:pt x="310261" y="3085731"/>
                </a:lnTo>
                <a:lnTo>
                  <a:pt x="314680" y="3042920"/>
                </a:lnTo>
                <a:lnTo>
                  <a:pt x="320916" y="3000933"/>
                </a:lnTo>
                <a:lnTo>
                  <a:pt x="329069" y="2959811"/>
                </a:lnTo>
                <a:lnTo>
                  <a:pt x="339242" y="2919641"/>
                </a:lnTo>
                <a:lnTo>
                  <a:pt x="351548" y="2880499"/>
                </a:lnTo>
                <a:lnTo>
                  <a:pt x="366064" y="2842450"/>
                </a:lnTo>
                <a:lnTo>
                  <a:pt x="382905" y="2805544"/>
                </a:lnTo>
                <a:lnTo>
                  <a:pt x="402170" y="2769882"/>
                </a:lnTo>
                <a:lnTo>
                  <a:pt x="423964" y="2735516"/>
                </a:lnTo>
                <a:lnTo>
                  <a:pt x="448386" y="2702522"/>
                </a:lnTo>
                <a:lnTo>
                  <a:pt x="475538" y="2670962"/>
                </a:lnTo>
                <a:lnTo>
                  <a:pt x="505510" y="2640914"/>
                </a:lnTo>
                <a:lnTo>
                  <a:pt x="538429" y="2612440"/>
                </a:lnTo>
                <a:lnTo>
                  <a:pt x="574357" y="2585618"/>
                </a:lnTo>
                <a:lnTo>
                  <a:pt x="613435" y="2560497"/>
                </a:lnTo>
                <a:lnTo>
                  <a:pt x="655739" y="2537180"/>
                </a:lnTo>
                <a:lnTo>
                  <a:pt x="701370" y="2515717"/>
                </a:lnTo>
                <a:lnTo>
                  <a:pt x="737247" y="2502281"/>
                </a:lnTo>
                <a:lnTo>
                  <a:pt x="776655" y="2491308"/>
                </a:lnTo>
                <a:lnTo>
                  <a:pt x="819340" y="2482596"/>
                </a:lnTo>
                <a:lnTo>
                  <a:pt x="865047" y="2475954"/>
                </a:lnTo>
                <a:lnTo>
                  <a:pt x="913536" y="2471166"/>
                </a:lnTo>
                <a:lnTo>
                  <a:pt x="964552" y="2468029"/>
                </a:lnTo>
                <a:lnTo>
                  <a:pt x="1017841" y="2466352"/>
                </a:lnTo>
                <a:lnTo>
                  <a:pt x="1073162" y="2465908"/>
                </a:lnTo>
                <a:lnTo>
                  <a:pt x="1130274" y="2466517"/>
                </a:lnTo>
                <a:lnTo>
                  <a:pt x="1188910" y="2467965"/>
                </a:lnTo>
                <a:lnTo>
                  <a:pt x="1248829" y="2470035"/>
                </a:lnTo>
                <a:lnTo>
                  <a:pt x="1309789" y="2472550"/>
                </a:lnTo>
                <a:lnTo>
                  <a:pt x="1422920" y="2477579"/>
                </a:lnTo>
                <a:lnTo>
                  <a:pt x="1474685" y="2479764"/>
                </a:lnTo>
                <a:lnTo>
                  <a:pt x="1526692" y="2481732"/>
                </a:lnTo>
                <a:lnTo>
                  <a:pt x="1578787" y="2483370"/>
                </a:lnTo>
                <a:lnTo>
                  <a:pt x="1630857" y="2484539"/>
                </a:lnTo>
                <a:lnTo>
                  <a:pt x="1682750" y="2485136"/>
                </a:lnTo>
                <a:lnTo>
                  <a:pt x="1734337" y="2485034"/>
                </a:lnTo>
                <a:lnTo>
                  <a:pt x="1785493" y="2484107"/>
                </a:lnTo>
                <a:lnTo>
                  <a:pt x="1836064" y="2482240"/>
                </a:lnTo>
                <a:lnTo>
                  <a:pt x="1885937" y="2479306"/>
                </a:lnTo>
                <a:lnTo>
                  <a:pt x="1934946" y="2475204"/>
                </a:lnTo>
                <a:lnTo>
                  <a:pt x="1982990" y="2469794"/>
                </a:lnTo>
                <a:lnTo>
                  <a:pt x="2029917" y="2462961"/>
                </a:lnTo>
                <a:lnTo>
                  <a:pt x="2075599" y="2454592"/>
                </a:lnTo>
                <a:lnTo>
                  <a:pt x="2119884" y="2444559"/>
                </a:lnTo>
                <a:lnTo>
                  <a:pt x="2162657" y="2432748"/>
                </a:lnTo>
                <a:lnTo>
                  <a:pt x="2203780" y="2419032"/>
                </a:lnTo>
                <a:lnTo>
                  <a:pt x="2243112" y="2403284"/>
                </a:lnTo>
                <a:lnTo>
                  <a:pt x="2280526" y="2385403"/>
                </a:lnTo>
                <a:lnTo>
                  <a:pt x="2315883" y="2365248"/>
                </a:lnTo>
                <a:lnTo>
                  <a:pt x="2349042" y="2342718"/>
                </a:lnTo>
                <a:lnTo>
                  <a:pt x="2379865" y="2317686"/>
                </a:lnTo>
                <a:lnTo>
                  <a:pt x="2408237" y="2290013"/>
                </a:lnTo>
                <a:lnTo>
                  <a:pt x="2434005" y="2259609"/>
                </a:lnTo>
                <a:lnTo>
                  <a:pt x="2457056" y="2226335"/>
                </a:lnTo>
                <a:lnTo>
                  <a:pt x="2477224" y="2190077"/>
                </a:lnTo>
                <a:lnTo>
                  <a:pt x="2494394" y="2150707"/>
                </a:lnTo>
                <a:lnTo>
                  <a:pt x="2508377" y="2108949"/>
                </a:lnTo>
                <a:lnTo>
                  <a:pt x="2518257" y="2067826"/>
                </a:lnTo>
                <a:lnTo>
                  <a:pt x="2524201" y="2027313"/>
                </a:lnTo>
                <a:lnTo>
                  <a:pt x="2526373" y="1987423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5193" y="1354003"/>
            <a:ext cx="7021195" cy="246697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22860">
              <a:lnSpc>
                <a:spcPts val="2850"/>
              </a:lnSpc>
              <a:spcBef>
                <a:spcPts val="219"/>
              </a:spcBef>
            </a:pPr>
            <a:r>
              <a:rPr sz="2400" b="1" spc="395" dirty="0">
                <a:latin typeface="Calibri"/>
                <a:cs typeface="Calibri"/>
              </a:rPr>
              <a:t>PRIORITATEA</a:t>
            </a:r>
            <a:r>
              <a:rPr sz="2400" b="1" spc="160" dirty="0">
                <a:latin typeface="Calibri"/>
                <a:cs typeface="Calibri"/>
              </a:rPr>
              <a:t> </a:t>
            </a:r>
            <a:r>
              <a:rPr sz="2400" b="1" spc="-215" dirty="0">
                <a:latin typeface="Calibri"/>
                <a:cs typeface="Calibri"/>
              </a:rPr>
              <a:t>1</a:t>
            </a:r>
            <a:r>
              <a:rPr sz="2400" b="1" spc="-160" dirty="0">
                <a:latin typeface="Calibri"/>
                <a:cs typeface="Calibri"/>
              </a:rPr>
              <a:t> </a:t>
            </a:r>
            <a:r>
              <a:rPr sz="2400" b="1" spc="200" dirty="0">
                <a:latin typeface="Calibri"/>
                <a:cs typeface="Calibri"/>
              </a:rPr>
              <a:t>-</a:t>
            </a:r>
            <a:r>
              <a:rPr sz="2400" b="1" spc="165" dirty="0">
                <a:latin typeface="Calibri"/>
                <a:cs typeface="Calibri"/>
              </a:rPr>
              <a:t> </a:t>
            </a:r>
            <a:r>
              <a:rPr sz="2400" b="1" spc="409" dirty="0">
                <a:latin typeface="Calibri"/>
                <a:cs typeface="Calibri"/>
              </a:rPr>
              <a:t>O</a:t>
            </a:r>
            <a:r>
              <a:rPr sz="2400" b="1" spc="160" dirty="0">
                <a:latin typeface="Calibri"/>
                <a:cs typeface="Calibri"/>
              </a:rPr>
              <a:t> </a:t>
            </a:r>
            <a:r>
              <a:rPr sz="2400" b="1" spc="355" dirty="0">
                <a:latin typeface="Calibri"/>
                <a:cs typeface="Calibri"/>
              </a:rPr>
              <a:t>REGIUNE</a:t>
            </a:r>
            <a:r>
              <a:rPr sz="2400" b="1" spc="165" dirty="0">
                <a:latin typeface="Calibri"/>
                <a:cs typeface="Calibri"/>
              </a:rPr>
              <a:t> </a:t>
            </a:r>
            <a:r>
              <a:rPr sz="2400" b="1" spc="380" dirty="0">
                <a:latin typeface="Calibri"/>
                <a:cs typeface="Calibri"/>
              </a:rPr>
              <a:t>COMPETITIVĂ </a:t>
            </a:r>
            <a:r>
              <a:rPr sz="2400" b="1" spc="-530" dirty="0">
                <a:latin typeface="Calibri"/>
                <a:cs typeface="Calibri"/>
              </a:rPr>
              <a:t> </a:t>
            </a:r>
            <a:r>
              <a:rPr sz="2400" b="1" spc="370" dirty="0">
                <a:latin typeface="Calibri"/>
                <a:cs typeface="Calibri"/>
              </a:rPr>
              <a:t>PRIN </a:t>
            </a:r>
            <a:r>
              <a:rPr sz="2400" b="1" spc="360" dirty="0">
                <a:latin typeface="Calibri"/>
                <a:cs typeface="Calibri"/>
              </a:rPr>
              <a:t>INOVARE, </a:t>
            </a:r>
            <a:r>
              <a:rPr sz="2400" b="1" spc="380" dirty="0">
                <a:latin typeface="Calibri"/>
                <a:cs typeface="Calibri"/>
              </a:rPr>
              <a:t>DIGITALIZARE </a:t>
            </a:r>
            <a:r>
              <a:rPr sz="2400" b="1" spc="320" dirty="0">
                <a:latin typeface="Calibri"/>
                <a:cs typeface="Calibri"/>
              </a:rPr>
              <a:t>ȘI </a:t>
            </a:r>
            <a:r>
              <a:rPr sz="2400" b="1" spc="325" dirty="0">
                <a:latin typeface="Calibri"/>
                <a:cs typeface="Calibri"/>
              </a:rPr>
              <a:t> </a:t>
            </a:r>
            <a:r>
              <a:rPr sz="2400" b="1" spc="370" dirty="0">
                <a:latin typeface="Calibri"/>
                <a:cs typeface="Calibri"/>
              </a:rPr>
              <a:t>ÎNTREPRINDERI</a:t>
            </a:r>
            <a:r>
              <a:rPr sz="2400" b="1" spc="170" dirty="0">
                <a:latin typeface="Calibri"/>
                <a:cs typeface="Calibri"/>
              </a:rPr>
              <a:t> </a:t>
            </a:r>
            <a:r>
              <a:rPr sz="2400" b="1" spc="355" dirty="0">
                <a:latin typeface="Calibri"/>
                <a:cs typeface="Calibri"/>
              </a:rPr>
              <a:t>DINAMICE</a:t>
            </a:r>
            <a:endParaRPr sz="2400" dirty="0">
              <a:latin typeface="Calibri"/>
              <a:cs typeface="Calibri"/>
            </a:endParaRPr>
          </a:p>
          <a:p>
            <a:pPr marL="12700" marR="5080">
              <a:lnSpc>
                <a:spcPct val="118800"/>
              </a:lnSpc>
              <a:spcBef>
                <a:spcPts val="1989"/>
              </a:spcBef>
            </a:pPr>
            <a:r>
              <a:rPr sz="2000" spc="65" dirty="0">
                <a:solidFill>
                  <a:srgbClr val="004AAC"/>
                </a:solidFill>
                <a:latin typeface="Verdana"/>
                <a:cs typeface="Verdana"/>
              </a:rPr>
              <a:t>Obiectiv</a:t>
            </a:r>
            <a:r>
              <a:rPr sz="2000" spc="15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004AAC"/>
                </a:solidFill>
                <a:latin typeface="Verdana"/>
                <a:cs typeface="Verdana"/>
              </a:rPr>
              <a:t>specific</a:t>
            </a:r>
            <a:r>
              <a:rPr sz="2000" spc="20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000" spc="40" dirty="0">
                <a:solidFill>
                  <a:srgbClr val="004AAC"/>
                </a:solidFill>
                <a:latin typeface="Verdana"/>
                <a:cs typeface="Verdana"/>
              </a:rPr>
              <a:t>FEDR</a:t>
            </a:r>
            <a:r>
              <a:rPr sz="2000" spc="20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000" spc="-30" dirty="0">
                <a:solidFill>
                  <a:srgbClr val="004AAC"/>
                </a:solidFill>
                <a:latin typeface="Verdana"/>
                <a:cs typeface="Verdana"/>
              </a:rPr>
              <a:t>a</a:t>
            </a:r>
            <a:r>
              <a:rPr sz="2000" spc="20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000" spc="-185" dirty="0">
                <a:solidFill>
                  <a:srgbClr val="004AAC"/>
                </a:solidFill>
                <a:latin typeface="Verdana"/>
                <a:cs typeface="Verdana"/>
              </a:rPr>
              <a:t>(i)</a:t>
            </a:r>
            <a:r>
              <a:rPr sz="2000" spc="15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000" spc="55" dirty="0">
                <a:solidFill>
                  <a:srgbClr val="004AAC"/>
                </a:solidFill>
                <a:latin typeface="Verdana"/>
                <a:cs typeface="Verdana"/>
              </a:rPr>
              <a:t>Dezvoltarea</a:t>
            </a:r>
            <a:r>
              <a:rPr sz="2000" spc="20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000" spc="40" dirty="0">
                <a:solidFill>
                  <a:srgbClr val="004AAC"/>
                </a:solidFill>
                <a:latin typeface="Verdana"/>
                <a:cs typeface="Verdana"/>
              </a:rPr>
              <a:t>și</a:t>
            </a:r>
            <a:r>
              <a:rPr sz="2000" spc="20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000" spc="90" dirty="0">
                <a:solidFill>
                  <a:srgbClr val="004AAC"/>
                </a:solidFill>
                <a:latin typeface="Verdana"/>
                <a:cs typeface="Verdana"/>
              </a:rPr>
              <a:t>creșterea </a:t>
            </a:r>
            <a:r>
              <a:rPr sz="2000" spc="-690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000" spc="70" dirty="0">
                <a:solidFill>
                  <a:srgbClr val="004AAC"/>
                </a:solidFill>
                <a:latin typeface="Verdana"/>
                <a:cs typeface="Verdana"/>
              </a:rPr>
              <a:t>capacităților </a:t>
            </a:r>
            <a:r>
              <a:rPr sz="2000" spc="100" dirty="0">
                <a:solidFill>
                  <a:srgbClr val="004AAC"/>
                </a:solidFill>
                <a:latin typeface="Verdana"/>
                <a:cs typeface="Verdana"/>
              </a:rPr>
              <a:t>de cercetare </a:t>
            </a:r>
            <a:r>
              <a:rPr sz="2000" spc="40" dirty="0">
                <a:solidFill>
                  <a:srgbClr val="004AAC"/>
                </a:solidFill>
                <a:latin typeface="Verdana"/>
                <a:cs typeface="Verdana"/>
              </a:rPr>
              <a:t>și </a:t>
            </a:r>
            <a:r>
              <a:rPr sz="2000" spc="20" dirty="0">
                <a:solidFill>
                  <a:srgbClr val="004AAC"/>
                </a:solidFill>
                <a:latin typeface="Verdana"/>
                <a:cs typeface="Verdana"/>
              </a:rPr>
              <a:t>inovare </a:t>
            </a:r>
            <a:r>
              <a:rPr sz="2000" spc="40" dirty="0">
                <a:solidFill>
                  <a:srgbClr val="004AAC"/>
                </a:solidFill>
                <a:latin typeface="Verdana"/>
                <a:cs typeface="Verdana"/>
              </a:rPr>
              <a:t>și </a:t>
            </a:r>
            <a:r>
              <a:rPr sz="2000" spc="65" dirty="0">
                <a:solidFill>
                  <a:srgbClr val="004AAC"/>
                </a:solidFill>
                <a:latin typeface="Verdana"/>
                <a:cs typeface="Verdana"/>
              </a:rPr>
              <a:t>adoptarea </a:t>
            </a:r>
            <a:r>
              <a:rPr sz="2000" spc="70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000" spc="60" dirty="0">
                <a:solidFill>
                  <a:srgbClr val="004AAC"/>
                </a:solidFill>
                <a:latin typeface="Verdana"/>
                <a:cs typeface="Verdana"/>
              </a:rPr>
              <a:t>tehnologiilor</a:t>
            </a:r>
            <a:r>
              <a:rPr sz="2000" spc="10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000" spc="40" dirty="0">
                <a:solidFill>
                  <a:srgbClr val="004AAC"/>
                </a:solidFill>
                <a:latin typeface="Verdana"/>
                <a:cs typeface="Verdana"/>
              </a:rPr>
              <a:t>avansate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56038" y="9947555"/>
            <a:ext cx="2526030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0"/>
              </a:spcBef>
            </a:pPr>
            <a:r>
              <a:rPr sz="2100" b="1" spc="580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sz="2100" b="1" spc="30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5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2100" b="1" spc="409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sz="2100" b="1" spc="370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65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2100" b="1" spc="385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2100" b="1" spc="30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0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55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89118" y="9947555"/>
            <a:ext cx="3980179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320" dirty="0">
                <a:latin typeface="Calibri"/>
                <a:cs typeface="Calibri"/>
              </a:rPr>
              <a:t>FACEBOOK.COM/ADRSE.RO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66119" y="4474714"/>
            <a:ext cx="14567402" cy="4868512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400" b="1" dirty="0">
                <a:latin typeface="Tahoma"/>
                <a:cs typeface="Tahoma"/>
              </a:rPr>
              <a:t>Acțiunea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b="1" spc="-355" dirty="0">
                <a:latin typeface="Tahoma"/>
                <a:cs typeface="Tahoma"/>
              </a:rPr>
              <a:t>1.1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b="1" spc="5" dirty="0">
                <a:latin typeface="Tahoma"/>
                <a:cs typeface="Tahoma"/>
              </a:rPr>
              <a:t>Susținerea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b="1" spc="-40" dirty="0">
                <a:latin typeface="Tahoma"/>
                <a:cs typeface="Tahoma"/>
              </a:rPr>
              <a:t>activităților</a:t>
            </a:r>
            <a:r>
              <a:rPr sz="2400" b="1" spc="-50" dirty="0">
                <a:latin typeface="Tahoma"/>
                <a:cs typeface="Tahoma"/>
              </a:rPr>
              <a:t> </a:t>
            </a:r>
            <a:r>
              <a:rPr sz="2400" b="1" spc="70" dirty="0">
                <a:latin typeface="Tahoma"/>
                <a:cs typeface="Tahoma"/>
              </a:rPr>
              <a:t>de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b="1" spc="50" dirty="0">
                <a:latin typeface="Tahoma"/>
                <a:cs typeface="Tahoma"/>
              </a:rPr>
              <a:t>cercetare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b="1" spc="20" dirty="0">
                <a:latin typeface="Tahoma"/>
                <a:cs typeface="Tahoma"/>
              </a:rPr>
              <a:t>și</a:t>
            </a:r>
            <a:r>
              <a:rPr sz="2400" b="1" spc="-50" dirty="0">
                <a:latin typeface="Tahoma"/>
                <a:cs typeface="Tahoma"/>
              </a:rPr>
              <a:t> </a:t>
            </a:r>
            <a:r>
              <a:rPr sz="2400" b="1" spc="-30" dirty="0">
                <a:latin typeface="Tahoma"/>
                <a:cs typeface="Tahoma"/>
              </a:rPr>
              <a:t>inovare</a:t>
            </a:r>
            <a:endParaRPr sz="2400" dirty="0">
              <a:latin typeface="Tahoma"/>
              <a:cs typeface="Tahoma"/>
            </a:endParaRPr>
          </a:p>
          <a:p>
            <a:pPr marL="2875915" marR="8255" algn="just">
              <a:lnSpc>
                <a:spcPct val="128099"/>
              </a:lnSpc>
              <a:spcBef>
                <a:spcPts val="140"/>
              </a:spcBef>
            </a:pPr>
            <a:r>
              <a:rPr sz="2000" spc="-150" dirty="0">
                <a:latin typeface="Verdana"/>
                <a:cs typeface="Verdana"/>
              </a:rPr>
              <a:t>A) </a:t>
            </a:r>
            <a:r>
              <a:rPr sz="2000" spc="15" dirty="0">
                <a:latin typeface="Verdana"/>
                <a:cs typeface="Verdana"/>
              </a:rPr>
              <a:t>Proiectele </a:t>
            </a:r>
            <a:r>
              <a:rPr sz="2000" spc="40" dirty="0">
                <a:latin typeface="Verdana"/>
                <a:cs typeface="Verdana"/>
              </a:rPr>
              <a:t>de </a:t>
            </a:r>
            <a:r>
              <a:rPr sz="2000" spc="-50" dirty="0">
                <a:latin typeface="Verdana"/>
                <a:cs typeface="Verdana"/>
              </a:rPr>
              <a:t>tip </a:t>
            </a:r>
            <a:r>
              <a:rPr sz="2000" spc="-55" dirty="0">
                <a:latin typeface="Verdana"/>
                <a:cs typeface="Verdana"/>
              </a:rPr>
              <a:t>,,proof </a:t>
            </a:r>
            <a:r>
              <a:rPr sz="2000" spc="30" dirty="0">
                <a:latin typeface="Verdana"/>
                <a:cs typeface="Verdana"/>
              </a:rPr>
              <a:t>of </a:t>
            </a:r>
            <a:r>
              <a:rPr sz="2000" spc="35" dirty="0">
                <a:latin typeface="Verdana"/>
                <a:cs typeface="Verdana"/>
              </a:rPr>
              <a:t>concept” </a:t>
            </a:r>
            <a:r>
              <a:rPr sz="2000" spc="-75" dirty="0">
                <a:latin typeface="Verdana"/>
                <a:cs typeface="Verdana"/>
              </a:rPr>
              <a:t>vor viza </a:t>
            </a:r>
            <a:r>
              <a:rPr sz="2000" spc="-45" dirty="0">
                <a:latin typeface="Verdana"/>
                <a:cs typeface="Verdana"/>
              </a:rPr>
              <a:t>atingerea </a:t>
            </a:r>
            <a:r>
              <a:rPr sz="2000" spc="-40" dirty="0">
                <a:latin typeface="Verdana"/>
                <a:cs typeface="Verdana"/>
              </a:rPr>
              <a:t>temei </a:t>
            </a:r>
            <a:r>
              <a:rPr sz="2000" spc="40" dirty="0">
                <a:latin typeface="Verdana"/>
                <a:cs typeface="Verdana"/>
              </a:rPr>
              <a:t>de </a:t>
            </a:r>
            <a:r>
              <a:rPr sz="2000" spc="10" dirty="0">
                <a:latin typeface="Verdana"/>
                <a:cs typeface="Verdana"/>
              </a:rPr>
              <a:t>cercetare </a:t>
            </a:r>
            <a:r>
              <a:rPr sz="2000" spc="-35" dirty="0">
                <a:latin typeface="Verdana"/>
                <a:cs typeface="Verdana"/>
              </a:rPr>
              <a:t>TRL </a:t>
            </a:r>
            <a:r>
              <a:rPr sz="2000" spc="35" dirty="0">
                <a:latin typeface="Verdana"/>
                <a:cs typeface="Verdana"/>
              </a:rPr>
              <a:t>4 </a:t>
            </a:r>
            <a:r>
              <a:rPr sz="2000" spc="40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și/sau</a:t>
            </a:r>
            <a:r>
              <a:rPr sz="2000" spc="-105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TRL5</a:t>
            </a:r>
            <a:r>
              <a:rPr sz="2000" spc="-100" dirty="0">
                <a:latin typeface="Verdana"/>
                <a:cs typeface="Verdana"/>
              </a:rPr>
              <a:t> </a:t>
            </a:r>
            <a:r>
              <a:rPr sz="2000" spc="20" dirty="0">
                <a:latin typeface="Verdana"/>
                <a:cs typeface="Verdana"/>
              </a:rPr>
              <a:t>cu</a:t>
            </a:r>
            <a:r>
              <a:rPr sz="2000" spc="-105" dirty="0">
                <a:latin typeface="Verdana"/>
                <a:cs typeface="Verdana"/>
              </a:rPr>
              <a:t> </a:t>
            </a:r>
            <a:r>
              <a:rPr sz="2000" spc="30" dirty="0">
                <a:latin typeface="Verdana"/>
                <a:cs typeface="Verdana"/>
              </a:rPr>
              <a:t>scopul</a:t>
            </a:r>
            <a:r>
              <a:rPr sz="2000" spc="-100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de</a:t>
            </a:r>
            <a:r>
              <a:rPr sz="2000" spc="-100" dirty="0">
                <a:latin typeface="Verdana"/>
                <a:cs typeface="Verdana"/>
              </a:rPr>
              <a:t> </a:t>
            </a:r>
            <a:r>
              <a:rPr sz="2000" spc="-50" dirty="0">
                <a:latin typeface="Verdana"/>
                <a:cs typeface="Verdana"/>
              </a:rPr>
              <a:t>a</a:t>
            </a:r>
            <a:r>
              <a:rPr sz="2000" spc="-105" dirty="0">
                <a:latin typeface="Verdana"/>
                <a:cs typeface="Verdana"/>
              </a:rPr>
              <a:t> </a:t>
            </a:r>
            <a:r>
              <a:rPr sz="2000" spc="-40" dirty="0">
                <a:latin typeface="Verdana"/>
                <a:cs typeface="Verdana"/>
              </a:rPr>
              <a:t>demonstra</a:t>
            </a:r>
            <a:r>
              <a:rPr sz="2000" spc="-100" dirty="0">
                <a:latin typeface="Verdana"/>
                <a:cs typeface="Verdana"/>
              </a:rPr>
              <a:t> </a:t>
            </a:r>
            <a:r>
              <a:rPr sz="2000" spc="-45" dirty="0">
                <a:latin typeface="Verdana"/>
                <a:cs typeface="Verdana"/>
              </a:rPr>
              <a:t>funcționalitatea</a:t>
            </a:r>
            <a:r>
              <a:rPr sz="2000" spc="-100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și</a:t>
            </a:r>
            <a:r>
              <a:rPr sz="2000" spc="-105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de</a:t>
            </a:r>
            <a:r>
              <a:rPr sz="2000" spc="-100" dirty="0">
                <a:latin typeface="Verdana"/>
                <a:cs typeface="Verdana"/>
              </a:rPr>
              <a:t> </a:t>
            </a:r>
            <a:r>
              <a:rPr sz="2000" spc="-50" dirty="0">
                <a:latin typeface="Verdana"/>
                <a:cs typeface="Verdana"/>
              </a:rPr>
              <a:t>a</a:t>
            </a:r>
            <a:r>
              <a:rPr sz="2000" spc="-100" dirty="0">
                <a:latin typeface="Verdana"/>
                <a:cs typeface="Verdana"/>
              </a:rPr>
              <a:t> </a:t>
            </a:r>
            <a:r>
              <a:rPr sz="2000" spc="-40" dirty="0">
                <a:latin typeface="Verdana"/>
                <a:cs typeface="Verdana"/>
              </a:rPr>
              <a:t>verifica</a:t>
            </a:r>
            <a:r>
              <a:rPr sz="2000" spc="-105" dirty="0">
                <a:latin typeface="Verdana"/>
                <a:cs typeface="Verdana"/>
              </a:rPr>
              <a:t> </a:t>
            </a:r>
            <a:r>
              <a:rPr sz="2000" spc="-114" dirty="0">
                <a:latin typeface="Verdana"/>
                <a:cs typeface="Verdana"/>
              </a:rPr>
              <a:t>un</a:t>
            </a:r>
            <a:r>
              <a:rPr sz="2000" spc="-100" dirty="0">
                <a:latin typeface="Verdana"/>
                <a:cs typeface="Verdana"/>
              </a:rPr>
              <a:t> </a:t>
            </a:r>
            <a:r>
              <a:rPr sz="2000" spc="-105" dirty="0">
                <a:latin typeface="Verdana"/>
                <a:cs typeface="Verdana"/>
              </a:rPr>
              <a:t>anumit </a:t>
            </a:r>
            <a:r>
              <a:rPr sz="2000" spc="35" dirty="0">
                <a:latin typeface="Verdana"/>
                <a:cs typeface="Verdana"/>
              </a:rPr>
              <a:t>concept </a:t>
            </a:r>
            <a:r>
              <a:rPr sz="2000" spc="-690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de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40" dirty="0">
                <a:latin typeface="Verdana"/>
                <a:cs typeface="Verdana"/>
              </a:rPr>
              <a:t>produs,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40" dirty="0">
                <a:latin typeface="Verdana"/>
                <a:cs typeface="Verdana"/>
              </a:rPr>
              <a:t>serviciu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35" dirty="0">
                <a:latin typeface="Verdana"/>
                <a:cs typeface="Verdana"/>
              </a:rPr>
              <a:t>sau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5" dirty="0">
                <a:latin typeface="Verdana"/>
                <a:cs typeface="Verdana"/>
              </a:rPr>
              <a:t>proces,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110" dirty="0">
                <a:latin typeface="Verdana"/>
                <a:cs typeface="Verdana"/>
              </a:rPr>
              <a:t>în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30" dirty="0">
                <a:latin typeface="Verdana"/>
                <a:cs typeface="Verdana"/>
              </a:rPr>
              <a:t>domeniile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de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specializare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45" dirty="0">
                <a:latin typeface="Verdana"/>
                <a:cs typeface="Verdana"/>
              </a:rPr>
              <a:t>inteligentă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50" dirty="0" err="1">
                <a:latin typeface="Verdana"/>
                <a:cs typeface="Verdana"/>
              </a:rPr>
              <a:t>regionale</a:t>
            </a:r>
            <a:r>
              <a:rPr sz="2000" spc="-50" dirty="0">
                <a:latin typeface="Verdana"/>
                <a:cs typeface="Verdana"/>
              </a:rPr>
              <a:t>.</a:t>
            </a:r>
            <a:r>
              <a:rPr lang="ro-RO" sz="2000" spc="-50" dirty="0">
                <a:latin typeface="Verdana"/>
                <a:cs typeface="Verdana"/>
              </a:rPr>
              <a:t> – 2.000.000 euro FEDR+BS </a:t>
            </a:r>
            <a:endParaRPr sz="2000" dirty="0">
              <a:latin typeface="Verdana"/>
              <a:cs typeface="Verdana"/>
            </a:endParaRPr>
          </a:p>
          <a:p>
            <a:pPr marL="2875915" algn="just">
              <a:lnSpc>
                <a:spcPct val="100000"/>
              </a:lnSpc>
              <a:spcBef>
                <a:spcPts val="675"/>
              </a:spcBef>
            </a:pPr>
            <a:r>
              <a:rPr sz="2000" spc="35" dirty="0">
                <a:latin typeface="Verdana"/>
                <a:cs typeface="Verdana"/>
              </a:rPr>
              <a:t>T</a:t>
            </a:r>
            <a:r>
              <a:rPr sz="2000" spc="-100" dirty="0">
                <a:latin typeface="Verdana"/>
                <a:cs typeface="Verdana"/>
              </a:rPr>
              <a:t>i</a:t>
            </a:r>
            <a:r>
              <a:rPr sz="2000" spc="15" dirty="0">
                <a:latin typeface="Verdana"/>
                <a:cs typeface="Verdana"/>
              </a:rPr>
              <a:t>p</a:t>
            </a:r>
            <a:r>
              <a:rPr sz="2000" spc="-114" dirty="0">
                <a:latin typeface="Verdana"/>
                <a:cs typeface="Verdana"/>
              </a:rPr>
              <a:t>u</a:t>
            </a:r>
            <a:r>
              <a:rPr sz="2000" spc="-135" dirty="0">
                <a:latin typeface="Verdana"/>
                <a:cs typeface="Verdana"/>
              </a:rPr>
              <a:t>r</a:t>
            </a:r>
            <a:r>
              <a:rPr sz="2000" spc="-95" dirty="0">
                <a:latin typeface="Verdana"/>
                <a:cs typeface="Verdana"/>
              </a:rPr>
              <a:t>i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15" dirty="0">
                <a:latin typeface="Verdana"/>
                <a:cs typeface="Verdana"/>
              </a:rPr>
              <a:t>d</a:t>
            </a:r>
            <a:r>
              <a:rPr sz="2000" spc="65" dirty="0">
                <a:latin typeface="Verdana"/>
                <a:cs typeface="Verdana"/>
              </a:rPr>
              <a:t>e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55" dirty="0" err="1">
                <a:latin typeface="Verdana"/>
                <a:cs typeface="Verdana"/>
              </a:rPr>
              <a:t>a</a:t>
            </a:r>
            <a:r>
              <a:rPr sz="2000" spc="155" dirty="0" err="1">
                <a:latin typeface="Verdana"/>
                <a:cs typeface="Verdana"/>
              </a:rPr>
              <a:t>c</a:t>
            </a:r>
            <a:r>
              <a:rPr sz="2000" spc="-75" dirty="0" err="1">
                <a:latin typeface="Verdana"/>
                <a:cs typeface="Verdana"/>
              </a:rPr>
              <a:t>t</a:t>
            </a:r>
            <a:r>
              <a:rPr sz="2000" spc="-100" dirty="0" err="1">
                <a:latin typeface="Verdana"/>
                <a:cs typeface="Verdana"/>
              </a:rPr>
              <a:t>i</a:t>
            </a:r>
            <a:r>
              <a:rPr sz="2000" spc="-155" dirty="0" err="1">
                <a:latin typeface="Verdana"/>
                <a:cs typeface="Verdana"/>
              </a:rPr>
              <a:t>v</a:t>
            </a:r>
            <a:r>
              <a:rPr sz="2000" spc="-100" dirty="0" err="1">
                <a:latin typeface="Verdana"/>
                <a:cs typeface="Verdana"/>
              </a:rPr>
              <a:t>i</a:t>
            </a:r>
            <a:r>
              <a:rPr sz="2000" spc="-75" dirty="0" err="1">
                <a:latin typeface="Verdana"/>
                <a:cs typeface="Verdana"/>
              </a:rPr>
              <a:t>t</a:t>
            </a:r>
            <a:r>
              <a:rPr sz="2000" spc="-55" dirty="0" err="1">
                <a:latin typeface="Verdana"/>
                <a:cs typeface="Verdana"/>
              </a:rPr>
              <a:t>ă</a:t>
            </a:r>
            <a:r>
              <a:rPr sz="2000" spc="-75" dirty="0" err="1">
                <a:latin typeface="Verdana"/>
                <a:cs typeface="Verdana"/>
              </a:rPr>
              <a:t>ț</a:t>
            </a:r>
            <a:r>
              <a:rPr sz="2000" spc="-95" dirty="0" err="1">
                <a:latin typeface="Verdana"/>
                <a:cs typeface="Verdana"/>
              </a:rPr>
              <a:t>i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55" dirty="0" err="1">
                <a:latin typeface="Verdana"/>
                <a:cs typeface="Verdana"/>
              </a:rPr>
              <a:t>o</a:t>
            </a:r>
            <a:r>
              <a:rPr sz="2000" spc="-135" dirty="0" err="1">
                <a:latin typeface="Verdana"/>
                <a:cs typeface="Verdana"/>
              </a:rPr>
              <a:t>r</a:t>
            </a:r>
            <a:r>
              <a:rPr sz="2000" spc="-100" dirty="0" err="1">
                <a:latin typeface="Verdana"/>
                <a:cs typeface="Verdana"/>
              </a:rPr>
              <a:t>i</a:t>
            </a:r>
            <a:r>
              <a:rPr sz="2000" spc="60" dirty="0" err="1">
                <a:latin typeface="Verdana"/>
                <a:cs typeface="Verdana"/>
              </a:rPr>
              <a:t>e</a:t>
            </a:r>
            <a:r>
              <a:rPr sz="2000" spc="-120" dirty="0" err="1">
                <a:latin typeface="Verdana"/>
                <a:cs typeface="Verdana"/>
              </a:rPr>
              <a:t>n</a:t>
            </a:r>
            <a:r>
              <a:rPr sz="2000" spc="-75" dirty="0" err="1">
                <a:latin typeface="Verdana"/>
                <a:cs typeface="Verdana"/>
              </a:rPr>
              <a:t>t</a:t>
            </a:r>
            <a:r>
              <a:rPr sz="2000" spc="-55" dirty="0" err="1">
                <a:latin typeface="Verdana"/>
                <a:cs typeface="Verdana"/>
              </a:rPr>
              <a:t>a</a:t>
            </a:r>
            <a:r>
              <a:rPr sz="2000" spc="-75" dirty="0" err="1">
                <a:latin typeface="Verdana"/>
                <a:cs typeface="Verdana"/>
              </a:rPr>
              <a:t>t</a:t>
            </a:r>
            <a:r>
              <a:rPr sz="2000" spc="-100" dirty="0" err="1">
                <a:latin typeface="Verdana"/>
                <a:cs typeface="Verdana"/>
              </a:rPr>
              <a:t>i</a:t>
            </a:r>
            <a:r>
              <a:rPr sz="2000" spc="-155" dirty="0" err="1">
                <a:latin typeface="Verdana"/>
                <a:cs typeface="Verdana"/>
              </a:rPr>
              <a:t>v</a:t>
            </a:r>
            <a:r>
              <a:rPr sz="2000" spc="60" dirty="0" err="1">
                <a:latin typeface="Verdana"/>
                <a:cs typeface="Verdana"/>
              </a:rPr>
              <a:t>e</a:t>
            </a:r>
            <a:r>
              <a:rPr lang="ro-RO" sz="2000" spc="-505" dirty="0">
                <a:latin typeface="Verdana"/>
                <a:cs typeface="Verdana"/>
              </a:rPr>
              <a:t>:</a:t>
            </a:r>
            <a:endParaRPr sz="2000" dirty="0">
              <a:latin typeface="Verdana"/>
              <a:cs typeface="Verdana"/>
            </a:endParaRPr>
          </a:p>
          <a:p>
            <a:pPr marL="3052445" indent="-177165" algn="just">
              <a:lnSpc>
                <a:spcPct val="100000"/>
              </a:lnSpc>
              <a:spcBef>
                <a:spcPts val="675"/>
              </a:spcBef>
              <a:buChar char="•"/>
              <a:tabLst>
                <a:tab pos="3053080" algn="l"/>
              </a:tabLst>
            </a:pPr>
            <a:r>
              <a:rPr lang="ro-RO" sz="2000" spc="-55" dirty="0">
                <a:latin typeface="Verdana"/>
                <a:cs typeface="Verdana"/>
              </a:rPr>
              <a:t> </a:t>
            </a:r>
            <a:r>
              <a:rPr sz="2000" spc="-55" dirty="0" err="1">
                <a:latin typeface="Verdana"/>
                <a:cs typeface="Verdana"/>
              </a:rPr>
              <a:t>a</a:t>
            </a:r>
            <a:r>
              <a:rPr sz="2000" spc="155" dirty="0" err="1">
                <a:latin typeface="Verdana"/>
                <a:cs typeface="Verdana"/>
              </a:rPr>
              <a:t>c</a:t>
            </a:r>
            <a:r>
              <a:rPr sz="2000" spc="-75" dirty="0" err="1">
                <a:latin typeface="Verdana"/>
                <a:cs typeface="Verdana"/>
              </a:rPr>
              <a:t>t</a:t>
            </a:r>
            <a:r>
              <a:rPr sz="2000" spc="-100" dirty="0" err="1">
                <a:latin typeface="Verdana"/>
                <a:cs typeface="Verdana"/>
              </a:rPr>
              <a:t>i</a:t>
            </a:r>
            <a:r>
              <a:rPr sz="2000" spc="-155" dirty="0" err="1">
                <a:latin typeface="Verdana"/>
                <a:cs typeface="Verdana"/>
              </a:rPr>
              <a:t>v</a:t>
            </a:r>
            <a:r>
              <a:rPr sz="2000" spc="-100" dirty="0" err="1">
                <a:latin typeface="Verdana"/>
                <a:cs typeface="Verdana"/>
              </a:rPr>
              <a:t>i</a:t>
            </a:r>
            <a:r>
              <a:rPr sz="2000" spc="-75" dirty="0" err="1">
                <a:latin typeface="Verdana"/>
                <a:cs typeface="Verdana"/>
              </a:rPr>
              <a:t>t</a:t>
            </a:r>
            <a:r>
              <a:rPr sz="2000" spc="-55" dirty="0" err="1">
                <a:latin typeface="Verdana"/>
                <a:cs typeface="Verdana"/>
              </a:rPr>
              <a:t>ă</a:t>
            </a:r>
            <a:r>
              <a:rPr sz="2000" spc="-75" dirty="0" err="1">
                <a:latin typeface="Verdana"/>
                <a:cs typeface="Verdana"/>
              </a:rPr>
              <a:t>ț</a:t>
            </a:r>
            <a:r>
              <a:rPr sz="2000" spc="-95" dirty="0" err="1">
                <a:latin typeface="Verdana"/>
                <a:cs typeface="Verdana"/>
              </a:rPr>
              <a:t>i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15" dirty="0">
                <a:latin typeface="Verdana"/>
                <a:cs typeface="Verdana"/>
              </a:rPr>
              <a:t>d</a:t>
            </a:r>
            <a:r>
              <a:rPr sz="2000" spc="65" dirty="0">
                <a:latin typeface="Verdana"/>
                <a:cs typeface="Verdana"/>
              </a:rPr>
              <a:t>e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155" dirty="0">
                <a:latin typeface="Verdana"/>
                <a:cs typeface="Verdana"/>
              </a:rPr>
              <a:t>c</a:t>
            </a:r>
            <a:r>
              <a:rPr sz="2000" spc="60" dirty="0">
                <a:latin typeface="Verdana"/>
                <a:cs typeface="Verdana"/>
              </a:rPr>
              <a:t>e</a:t>
            </a:r>
            <a:r>
              <a:rPr sz="2000" spc="-135" dirty="0">
                <a:latin typeface="Verdana"/>
                <a:cs typeface="Verdana"/>
              </a:rPr>
              <a:t>r</a:t>
            </a:r>
            <a:r>
              <a:rPr sz="2000" spc="155" dirty="0">
                <a:latin typeface="Verdana"/>
                <a:cs typeface="Verdana"/>
              </a:rPr>
              <a:t>c</a:t>
            </a:r>
            <a:r>
              <a:rPr sz="2000" spc="60" dirty="0">
                <a:latin typeface="Verdana"/>
                <a:cs typeface="Verdana"/>
              </a:rPr>
              <a:t>e</a:t>
            </a:r>
            <a:r>
              <a:rPr sz="2000" spc="-75" dirty="0">
                <a:latin typeface="Verdana"/>
                <a:cs typeface="Verdana"/>
              </a:rPr>
              <a:t>t</a:t>
            </a:r>
            <a:r>
              <a:rPr sz="2000" spc="-55" dirty="0">
                <a:latin typeface="Verdana"/>
                <a:cs typeface="Verdana"/>
              </a:rPr>
              <a:t>a</a:t>
            </a:r>
            <a:r>
              <a:rPr sz="2000" spc="-135" dirty="0">
                <a:latin typeface="Verdana"/>
                <a:cs typeface="Verdana"/>
              </a:rPr>
              <a:t>r</a:t>
            </a:r>
            <a:r>
              <a:rPr sz="2000" spc="65" dirty="0">
                <a:latin typeface="Verdana"/>
                <a:cs typeface="Verdana"/>
              </a:rPr>
              <a:t>e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55" dirty="0">
                <a:latin typeface="Verdana"/>
                <a:cs typeface="Verdana"/>
              </a:rPr>
              <a:t>a</a:t>
            </a:r>
            <a:r>
              <a:rPr sz="2000" spc="15" dirty="0">
                <a:latin typeface="Verdana"/>
                <a:cs typeface="Verdana"/>
              </a:rPr>
              <a:t>p</a:t>
            </a:r>
            <a:r>
              <a:rPr sz="2000" dirty="0">
                <a:latin typeface="Verdana"/>
                <a:cs typeface="Verdana"/>
              </a:rPr>
              <a:t>l</a:t>
            </a:r>
            <a:r>
              <a:rPr sz="2000" spc="-100" dirty="0">
                <a:latin typeface="Verdana"/>
                <a:cs typeface="Verdana"/>
              </a:rPr>
              <a:t>i</a:t>
            </a:r>
            <a:r>
              <a:rPr sz="2000" spc="155" dirty="0">
                <a:latin typeface="Verdana"/>
                <a:cs typeface="Verdana"/>
              </a:rPr>
              <a:t>c</a:t>
            </a:r>
            <a:r>
              <a:rPr sz="2000" spc="-55" dirty="0">
                <a:latin typeface="Verdana"/>
                <a:cs typeface="Verdana"/>
              </a:rPr>
              <a:t>a</a:t>
            </a:r>
            <a:r>
              <a:rPr sz="2000" spc="-75" dirty="0">
                <a:latin typeface="Verdana"/>
                <a:cs typeface="Verdana"/>
              </a:rPr>
              <a:t>t</a:t>
            </a:r>
            <a:r>
              <a:rPr sz="2000" spc="-50" dirty="0">
                <a:latin typeface="Verdana"/>
                <a:cs typeface="Verdana"/>
              </a:rPr>
              <a:t>ă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65" dirty="0">
                <a:latin typeface="Verdana"/>
                <a:cs typeface="Verdana"/>
              </a:rPr>
              <a:t>ș</a:t>
            </a:r>
            <a:r>
              <a:rPr sz="2000" spc="-95" dirty="0">
                <a:latin typeface="Verdana"/>
                <a:cs typeface="Verdana"/>
              </a:rPr>
              <a:t>i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15" dirty="0">
                <a:latin typeface="Verdana"/>
                <a:cs typeface="Verdana"/>
              </a:rPr>
              <a:t>d</a:t>
            </a:r>
            <a:r>
              <a:rPr sz="2000" spc="60" dirty="0">
                <a:latin typeface="Verdana"/>
                <a:cs typeface="Verdana"/>
              </a:rPr>
              <a:t>e</a:t>
            </a:r>
            <a:r>
              <a:rPr sz="2000" spc="10" dirty="0">
                <a:latin typeface="Verdana"/>
                <a:cs typeface="Verdana"/>
              </a:rPr>
              <a:t>z</a:t>
            </a:r>
            <a:r>
              <a:rPr sz="2000" spc="-155" dirty="0">
                <a:latin typeface="Verdana"/>
                <a:cs typeface="Verdana"/>
              </a:rPr>
              <a:t>v</a:t>
            </a:r>
            <a:r>
              <a:rPr sz="2000" spc="55" dirty="0">
                <a:latin typeface="Verdana"/>
                <a:cs typeface="Verdana"/>
              </a:rPr>
              <a:t>o</a:t>
            </a:r>
            <a:r>
              <a:rPr sz="2000" dirty="0">
                <a:latin typeface="Verdana"/>
                <a:cs typeface="Verdana"/>
              </a:rPr>
              <a:t>l</a:t>
            </a:r>
            <a:r>
              <a:rPr sz="2000" spc="-75" dirty="0">
                <a:latin typeface="Verdana"/>
                <a:cs typeface="Verdana"/>
              </a:rPr>
              <a:t>t</a:t>
            </a:r>
            <a:r>
              <a:rPr sz="2000" spc="-55" dirty="0">
                <a:latin typeface="Verdana"/>
                <a:cs typeface="Verdana"/>
              </a:rPr>
              <a:t>a</a:t>
            </a:r>
            <a:r>
              <a:rPr sz="2000" spc="-135" dirty="0">
                <a:latin typeface="Verdana"/>
                <a:cs typeface="Verdana"/>
              </a:rPr>
              <a:t>r</a:t>
            </a:r>
            <a:r>
              <a:rPr sz="2000" spc="65" dirty="0">
                <a:latin typeface="Verdana"/>
                <a:cs typeface="Verdana"/>
              </a:rPr>
              <a:t>e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75" dirty="0">
                <a:latin typeface="Verdana"/>
                <a:cs typeface="Verdana"/>
              </a:rPr>
              <a:t>t</a:t>
            </a:r>
            <a:r>
              <a:rPr sz="2000" spc="60" dirty="0">
                <a:latin typeface="Verdana"/>
                <a:cs typeface="Verdana"/>
              </a:rPr>
              <a:t>e</a:t>
            </a:r>
            <a:r>
              <a:rPr sz="2000" spc="-120" dirty="0">
                <a:latin typeface="Verdana"/>
                <a:cs typeface="Verdana"/>
              </a:rPr>
              <a:t>hn</a:t>
            </a:r>
            <a:r>
              <a:rPr sz="2000" spc="55" dirty="0">
                <a:latin typeface="Verdana"/>
                <a:cs typeface="Verdana"/>
              </a:rPr>
              <a:t>o</a:t>
            </a:r>
            <a:r>
              <a:rPr sz="2000" dirty="0">
                <a:latin typeface="Verdana"/>
                <a:cs typeface="Verdana"/>
              </a:rPr>
              <a:t>l</a:t>
            </a:r>
            <a:r>
              <a:rPr sz="2000" spc="55" dirty="0">
                <a:latin typeface="Verdana"/>
                <a:cs typeface="Verdana"/>
              </a:rPr>
              <a:t>o</a:t>
            </a:r>
            <a:r>
              <a:rPr sz="2000" spc="15" dirty="0">
                <a:latin typeface="Verdana"/>
                <a:cs typeface="Verdana"/>
              </a:rPr>
              <a:t>g</a:t>
            </a:r>
            <a:r>
              <a:rPr sz="2000" spc="-100" dirty="0">
                <a:latin typeface="Verdana"/>
                <a:cs typeface="Verdana"/>
              </a:rPr>
              <a:t>i</a:t>
            </a:r>
            <a:r>
              <a:rPr sz="2000" spc="155" dirty="0">
                <a:latin typeface="Verdana"/>
                <a:cs typeface="Verdana"/>
              </a:rPr>
              <a:t>c</a:t>
            </a:r>
            <a:r>
              <a:rPr sz="2000" spc="-55" dirty="0">
                <a:latin typeface="Verdana"/>
                <a:cs typeface="Verdana"/>
              </a:rPr>
              <a:t>ă</a:t>
            </a:r>
            <a:r>
              <a:rPr sz="2000" spc="-370" dirty="0">
                <a:latin typeface="Verdana"/>
                <a:cs typeface="Verdana"/>
              </a:rPr>
              <a:t>;</a:t>
            </a:r>
            <a:endParaRPr sz="2000" dirty="0">
              <a:latin typeface="Verdana"/>
              <a:cs typeface="Verdana"/>
            </a:endParaRPr>
          </a:p>
          <a:p>
            <a:pPr marL="2875915" marR="5080" algn="just">
              <a:lnSpc>
                <a:spcPct val="128099"/>
              </a:lnSpc>
              <a:buChar char="•"/>
              <a:tabLst>
                <a:tab pos="3155950" algn="l"/>
              </a:tabLst>
            </a:pPr>
            <a:r>
              <a:rPr lang="ro-RO" sz="2000" spc="-65" dirty="0">
                <a:latin typeface="Verdana"/>
                <a:cs typeface="Verdana"/>
              </a:rPr>
              <a:t> </a:t>
            </a:r>
            <a:r>
              <a:rPr sz="2000" spc="-65" dirty="0" err="1">
                <a:latin typeface="Verdana"/>
                <a:cs typeface="Verdana"/>
              </a:rPr>
              <a:t>activităţi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de </a:t>
            </a:r>
            <a:r>
              <a:rPr sz="2000" spc="-65" dirty="0">
                <a:latin typeface="Verdana"/>
                <a:cs typeface="Verdana"/>
              </a:rPr>
              <a:t>inovare</a:t>
            </a:r>
            <a:r>
              <a:rPr sz="2000" spc="-60" dirty="0">
                <a:latin typeface="Verdana"/>
                <a:cs typeface="Verdana"/>
              </a:rPr>
              <a:t> (obţinerea</a:t>
            </a:r>
            <a:r>
              <a:rPr sz="2000" spc="-55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şi</a:t>
            </a:r>
            <a:r>
              <a:rPr sz="2000" spc="-10" dirty="0">
                <a:latin typeface="Verdana"/>
                <a:cs typeface="Verdana"/>
              </a:rPr>
              <a:t> </a:t>
            </a:r>
            <a:r>
              <a:rPr sz="2000" spc="-55" dirty="0">
                <a:latin typeface="Verdana"/>
                <a:cs typeface="Verdana"/>
              </a:rPr>
              <a:t>validarea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spc="-55" dirty="0">
                <a:latin typeface="Verdana"/>
                <a:cs typeface="Verdana"/>
              </a:rPr>
              <a:t>proprietăţii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spc="-65" dirty="0">
                <a:latin typeface="Verdana"/>
                <a:cs typeface="Verdana"/>
              </a:rPr>
              <a:t>industriale,</a:t>
            </a:r>
            <a:r>
              <a:rPr sz="2000" spc="-60" dirty="0">
                <a:latin typeface="Verdana"/>
                <a:cs typeface="Verdana"/>
              </a:rPr>
              <a:t> </a:t>
            </a:r>
            <a:r>
              <a:rPr sz="2000" spc="-45" dirty="0">
                <a:latin typeface="Verdana"/>
                <a:cs typeface="Verdana"/>
              </a:rPr>
              <a:t>standardizarea </a:t>
            </a:r>
            <a:r>
              <a:rPr sz="2000" spc="-4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produselor/ </a:t>
            </a:r>
            <a:r>
              <a:rPr sz="2000" spc="-35" dirty="0">
                <a:latin typeface="Verdana"/>
                <a:cs typeface="Verdana"/>
              </a:rPr>
              <a:t>serviciilor/ </a:t>
            </a:r>
            <a:r>
              <a:rPr sz="2000" dirty="0">
                <a:latin typeface="Verdana"/>
                <a:cs typeface="Verdana"/>
              </a:rPr>
              <a:t>proceselor, </a:t>
            </a:r>
            <a:r>
              <a:rPr sz="2000" spc="-30" dirty="0">
                <a:latin typeface="Verdana"/>
                <a:cs typeface="Verdana"/>
              </a:rPr>
              <a:t>consultanţă </a:t>
            </a:r>
            <a:r>
              <a:rPr sz="2000" spc="-60" dirty="0">
                <a:latin typeface="Verdana"/>
                <a:cs typeface="Verdana"/>
              </a:rPr>
              <a:t>pentru </a:t>
            </a:r>
            <a:r>
              <a:rPr sz="2000" spc="-65" dirty="0">
                <a:latin typeface="Verdana"/>
                <a:cs typeface="Verdana"/>
              </a:rPr>
              <a:t>inovare </a:t>
            </a:r>
            <a:r>
              <a:rPr sz="2000" spc="-35" dirty="0">
                <a:latin typeface="Verdana"/>
                <a:cs typeface="Verdana"/>
              </a:rPr>
              <a:t>sau </a:t>
            </a:r>
            <a:r>
              <a:rPr sz="2000" spc="-40" dirty="0">
                <a:latin typeface="Verdana"/>
                <a:cs typeface="Verdana"/>
              </a:rPr>
              <a:t>servicii </a:t>
            </a:r>
            <a:r>
              <a:rPr sz="2000" spc="40" dirty="0">
                <a:latin typeface="Verdana"/>
                <a:cs typeface="Verdana"/>
              </a:rPr>
              <a:t>de </a:t>
            </a:r>
            <a:r>
              <a:rPr sz="2000" spc="-80" dirty="0">
                <a:latin typeface="Verdana"/>
                <a:cs typeface="Verdana"/>
              </a:rPr>
              <a:t>sprijinire </a:t>
            </a:r>
            <a:r>
              <a:rPr sz="2000" spc="-50" dirty="0">
                <a:latin typeface="Verdana"/>
                <a:cs typeface="Verdana"/>
              </a:rPr>
              <a:t>a 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100" dirty="0">
                <a:latin typeface="Verdana"/>
                <a:cs typeface="Verdana"/>
              </a:rPr>
              <a:t>inovării,</a:t>
            </a:r>
            <a:r>
              <a:rPr sz="2000" spc="-150" dirty="0">
                <a:latin typeface="Verdana"/>
                <a:cs typeface="Verdana"/>
              </a:rPr>
              <a:t> </a:t>
            </a:r>
            <a:r>
              <a:rPr sz="2000" spc="-85" dirty="0">
                <a:latin typeface="Verdana"/>
                <a:cs typeface="Verdana"/>
              </a:rPr>
              <a:t>etc.)</a:t>
            </a:r>
            <a:endParaRPr sz="2000" dirty="0">
              <a:latin typeface="Verdana"/>
              <a:cs typeface="Verdana"/>
            </a:endParaRPr>
          </a:p>
          <a:p>
            <a:pPr marL="3052445" indent="-177165" algn="just">
              <a:lnSpc>
                <a:spcPct val="100000"/>
              </a:lnSpc>
              <a:spcBef>
                <a:spcPts val="675"/>
              </a:spcBef>
              <a:buChar char="•"/>
              <a:tabLst>
                <a:tab pos="3053080" algn="l"/>
              </a:tabLst>
            </a:pPr>
            <a:r>
              <a:rPr lang="ro-RO" sz="2000" spc="-25" dirty="0">
                <a:latin typeface="Verdana"/>
                <a:cs typeface="Verdana"/>
              </a:rPr>
              <a:t> </a:t>
            </a:r>
            <a:r>
              <a:rPr sz="2000" spc="-25" dirty="0" err="1">
                <a:latin typeface="Verdana"/>
                <a:cs typeface="Verdana"/>
              </a:rPr>
              <a:t>dotarea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20" dirty="0">
                <a:latin typeface="Verdana"/>
                <a:cs typeface="Verdana"/>
              </a:rPr>
              <a:t>cu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30" dirty="0">
                <a:latin typeface="Verdana"/>
                <a:cs typeface="Verdana"/>
              </a:rPr>
              <a:t>active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corporale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și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35" dirty="0">
                <a:latin typeface="Verdana"/>
                <a:cs typeface="Verdana"/>
              </a:rPr>
              <a:t>necorporale;</a:t>
            </a:r>
            <a:endParaRPr sz="2000" dirty="0">
              <a:latin typeface="Verdana"/>
              <a:cs typeface="Verdana"/>
            </a:endParaRPr>
          </a:p>
          <a:p>
            <a:pPr marL="3052445" indent="-177165" algn="just">
              <a:lnSpc>
                <a:spcPct val="100000"/>
              </a:lnSpc>
              <a:spcBef>
                <a:spcPts val="675"/>
              </a:spcBef>
              <a:buChar char="•"/>
              <a:tabLst>
                <a:tab pos="3053080" algn="l"/>
              </a:tabLst>
            </a:pPr>
            <a:r>
              <a:rPr lang="ro-RO" sz="2000" spc="-55" dirty="0">
                <a:latin typeface="Verdana"/>
                <a:cs typeface="Verdana"/>
              </a:rPr>
              <a:t> </a:t>
            </a:r>
            <a:r>
              <a:rPr sz="2000" spc="-55" dirty="0" err="1">
                <a:latin typeface="Verdana"/>
                <a:cs typeface="Verdana"/>
              </a:rPr>
              <a:t>a</a:t>
            </a:r>
            <a:r>
              <a:rPr sz="2000" spc="155" dirty="0" err="1">
                <a:latin typeface="Verdana"/>
                <a:cs typeface="Verdana"/>
              </a:rPr>
              <a:t>c</a:t>
            </a:r>
            <a:r>
              <a:rPr sz="2000" spc="-120" dirty="0" err="1">
                <a:latin typeface="Verdana"/>
                <a:cs typeface="Verdana"/>
              </a:rPr>
              <a:t>h</a:t>
            </a:r>
            <a:r>
              <a:rPr sz="2000" spc="-100" dirty="0" err="1">
                <a:latin typeface="Verdana"/>
                <a:cs typeface="Verdana"/>
              </a:rPr>
              <a:t>i</a:t>
            </a:r>
            <a:r>
              <a:rPr sz="2000" spc="10" dirty="0" err="1">
                <a:latin typeface="Verdana"/>
                <a:cs typeface="Verdana"/>
              </a:rPr>
              <a:t>z</a:t>
            </a:r>
            <a:r>
              <a:rPr sz="2000" spc="-100" dirty="0" err="1">
                <a:latin typeface="Verdana"/>
                <a:cs typeface="Verdana"/>
              </a:rPr>
              <a:t>i</a:t>
            </a:r>
            <a:r>
              <a:rPr sz="2000" spc="-75" dirty="0" err="1">
                <a:latin typeface="Verdana"/>
                <a:cs typeface="Verdana"/>
              </a:rPr>
              <a:t>ț</a:t>
            </a:r>
            <a:r>
              <a:rPr sz="2000" spc="-100" dirty="0" err="1">
                <a:latin typeface="Verdana"/>
                <a:cs typeface="Verdana"/>
              </a:rPr>
              <a:t>i</a:t>
            </a:r>
            <a:r>
              <a:rPr sz="2000" spc="-50" dirty="0" err="1">
                <a:latin typeface="Verdana"/>
                <a:cs typeface="Verdana"/>
              </a:rPr>
              <a:t>a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15" dirty="0">
                <a:latin typeface="Verdana"/>
                <a:cs typeface="Verdana"/>
              </a:rPr>
              <a:t>d</a:t>
            </a:r>
            <a:r>
              <a:rPr sz="2000" spc="65" dirty="0">
                <a:latin typeface="Verdana"/>
                <a:cs typeface="Verdana"/>
              </a:rPr>
              <a:t>e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65" dirty="0">
                <a:latin typeface="Verdana"/>
                <a:cs typeface="Verdana"/>
              </a:rPr>
              <a:t>s</a:t>
            </a:r>
            <a:r>
              <a:rPr sz="2000" spc="60" dirty="0">
                <a:latin typeface="Verdana"/>
                <a:cs typeface="Verdana"/>
              </a:rPr>
              <a:t>e</a:t>
            </a:r>
            <a:r>
              <a:rPr sz="2000" spc="-135" dirty="0">
                <a:latin typeface="Verdana"/>
                <a:cs typeface="Verdana"/>
              </a:rPr>
              <a:t>r</a:t>
            </a:r>
            <a:r>
              <a:rPr sz="2000" spc="-155" dirty="0">
                <a:latin typeface="Verdana"/>
                <a:cs typeface="Verdana"/>
              </a:rPr>
              <a:t>v</a:t>
            </a:r>
            <a:r>
              <a:rPr sz="2000" spc="-100" dirty="0">
                <a:latin typeface="Verdana"/>
                <a:cs typeface="Verdana"/>
              </a:rPr>
              <a:t>i</a:t>
            </a:r>
            <a:r>
              <a:rPr sz="2000" spc="155" dirty="0">
                <a:latin typeface="Verdana"/>
                <a:cs typeface="Verdana"/>
              </a:rPr>
              <a:t>c</a:t>
            </a:r>
            <a:r>
              <a:rPr sz="2000" spc="-100" dirty="0">
                <a:latin typeface="Verdana"/>
                <a:cs typeface="Verdana"/>
              </a:rPr>
              <a:t>ii</a:t>
            </a:r>
            <a:r>
              <a:rPr sz="2000" spc="-254" dirty="0">
                <a:latin typeface="Verdana"/>
                <a:cs typeface="Verdana"/>
              </a:rPr>
              <a:t>.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58935"/>
            <a:ext cx="2930525" cy="1728470"/>
          </a:xfrm>
          <a:custGeom>
            <a:avLst/>
            <a:gdLst/>
            <a:ahLst/>
            <a:cxnLst/>
            <a:rect l="l" t="t" r="r" b="b"/>
            <a:pathLst>
              <a:path w="2930525" h="1728470">
                <a:moveTo>
                  <a:pt x="2193653" y="1728064"/>
                </a:moveTo>
                <a:lnTo>
                  <a:pt x="581487" y="1728064"/>
                </a:lnTo>
                <a:lnTo>
                  <a:pt x="0" y="1655395"/>
                </a:lnTo>
                <a:lnTo>
                  <a:pt x="0" y="173403"/>
                </a:lnTo>
                <a:lnTo>
                  <a:pt x="1387570" y="0"/>
                </a:lnTo>
                <a:lnTo>
                  <a:pt x="2930506" y="192819"/>
                </a:lnTo>
                <a:lnTo>
                  <a:pt x="2930506" y="1635980"/>
                </a:lnTo>
                <a:lnTo>
                  <a:pt x="2193653" y="1728064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68438" y="27668"/>
            <a:ext cx="1838325" cy="2543175"/>
          </a:xfrm>
          <a:custGeom>
            <a:avLst/>
            <a:gdLst/>
            <a:ahLst/>
            <a:cxnLst/>
            <a:rect l="l" t="t" r="r" b="b"/>
            <a:pathLst>
              <a:path w="1838325" h="2543175">
                <a:moveTo>
                  <a:pt x="1838325" y="2543089"/>
                </a:moveTo>
                <a:lnTo>
                  <a:pt x="0" y="2543089"/>
                </a:lnTo>
                <a:lnTo>
                  <a:pt x="0" y="0"/>
                </a:lnTo>
                <a:lnTo>
                  <a:pt x="1838325" y="0"/>
                </a:lnTo>
                <a:lnTo>
                  <a:pt x="1838325" y="2543089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766" y="1315405"/>
            <a:ext cx="6581774" cy="82295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07574" y="5405476"/>
            <a:ext cx="761999" cy="12001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6963" y="9767718"/>
            <a:ext cx="17449799" cy="1428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"/>
            <a:ext cx="1638299" cy="122084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051282" y="30935"/>
            <a:ext cx="2209799" cy="131444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814230" y="0"/>
            <a:ext cx="903668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505" dirty="0">
                <a:solidFill>
                  <a:srgbClr val="000000"/>
                </a:solidFill>
                <a:latin typeface="Calibri"/>
                <a:cs typeface="Calibri"/>
              </a:rPr>
              <a:t>PRIORITATEA</a:t>
            </a:r>
            <a:r>
              <a:rPr sz="3100" spc="2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100" spc="-280" dirty="0">
                <a:solidFill>
                  <a:srgbClr val="000000"/>
                </a:solidFill>
                <a:latin typeface="Calibri"/>
                <a:cs typeface="Calibri"/>
              </a:rPr>
              <a:t>1</a:t>
            </a:r>
            <a:r>
              <a:rPr sz="3100" spc="2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100" spc="254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sz="3100" spc="2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100" spc="530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sz="3100" spc="2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100" spc="455" dirty="0">
                <a:solidFill>
                  <a:srgbClr val="000000"/>
                </a:solidFill>
                <a:latin typeface="Calibri"/>
                <a:cs typeface="Calibri"/>
              </a:rPr>
              <a:t>REGIUNE</a:t>
            </a:r>
            <a:r>
              <a:rPr sz="3100" spc="2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100" spc="484" dirty="0">
                <a:solidFill>
                  <a:srgbClr val="000000"/>
                </a:solidFill>
                <a:latin typeface="Calibri"/>
                <a:cs typeface="Calibri"/>
              </a:rPr>
              <a:t>COMPETITIVĂ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6038" y="9947555"/>
            <a:ext cx="2526030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580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sz="2100" b="1" spc="30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5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2100" b="1" spc="409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sz="2100" b="1" spc="370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65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2100" b="1" spc="385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2100" b="1" spc="30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0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55" dirty="0"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89118" y="9947555"/>
            <a:ext cx="3980179" cy="35052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320" dirty="0">
                <a:solidFill>
                  <a:srgbClr val="FFFFFF"/>
                </a:solidFill>
                <a:latin typeface="Calibri"/>
                <a:cs typeface="Calibri"/>
              </a:rPr>
              <a:t>FACEBOOK.COM/ADRSE.RO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14230" y="403259"/>
            <a:ext cx="11007725" cy="9748503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4098925">
              <a:lnSpc>
                <a:spcPts val="3229"/>
              </a:lnSpc>
              <a:spcBef>
                <a:spcPts val="615"/>
              </a:spcBef>
            </a:pPr>
            <a:r>
              <a:rPr sz="3100" b="1" spc="475" dirty="0">
                <a:latin typeface="Calibri"/>
                <a:cs typeface="Calibri"/>
              </a:rPr>
              <a:t>PRIN</a:t>
            </a:r>
            <a:r>
              <a:rPr sz="3100" b="1" spc="225" dirty="0">
                <a:latin typeface="Calibri"/>
                <a:cs typeface="Calibri"/>
              </a:rPr>
              <a:t> </a:t>
            </a:r>
            <a:r>
              <a:rPr sz="3100" b="1" spc="459" dirty="0">
                <a:latin typeface="Calibri"/>
                <a:cs typeface="Calibri"/>
              </a:rPr>
              <a:t>INOVARE,</a:t>
            </a:r>
            <a:r>
              <a:rPr sz="3100" b="1" spc="229" dirty="0">
                <a:latin typeface="Calibri"/>
                <a:cs typeface="Calibri"/>
              </a:rPr>
              <a:t> </a:t>
            </a:r>
            <a:r>
              <a:rPr sz="3100" b="1" spc="484" dirty="0">
                <a:latin typeface="Calibri"/>
                <a:cs typeface="Calibri"/>
              </a:rPr>
              <a:t>DIGITALIZARE</a:t>
            </a:r>
            <a:r>
              <a:rPr sz="3100" b="1" spc="225" dirty="0">
                <a:latin typeface="Calibri"/>
                <a:cs typeface="Calibri"/>
              </a:rPr>
              <a:t> </a:t>
            </a:r>
            <a:r>
              <a:rPr sz="3100" b="1" spc="409" dirty="0">
                <a:latin typeface="Calibri"/>
                <a:cs typeface="Calibri"/>
              </a:rPr>
              <a:t>ȘI </a:t>
            </a:r>
            <a:r>
              <a:rPr sz="3100" b="1" spc="-685" dirty="0">
                <a:latin typeface="Calibri"/>
                <a:cs typeface="Calibri"/>
              </a:rPr>
              <a:t> </a:t>
            </a:r>
            <a:r>
              <a:rPr sz="3100" b="1" spc="475" dirty="0">
                <a:latin typeface="Calibri"/>
                <a:cs typeface="Calibri"/>
              </a:rPr>
              <a:t>ÎNTREPRINDERI</a:t>
            </a:r>
            <a:r>
              <a:rPr sz="3100" b="1" spc="220" dirty="0">
                <a:latin typeface="Calibri"/>
                <a:cs typeface="Calibri"/>
              </a:rPr>
              <a:t> </a:t>
            </a:r>
            <a:r>
              <a:rPr sz="3100" b="1" spc="455" dirty="0">
                <a:latin typeface="Calibri"/>
                <a:cs typeface="Calibri"/>
              </a:rPr>
              <a:t>DINAMICE</a:t>
            </a:r>
            <a:endParaRPr sz="3100" dirty="0">
              <a:latin typeface="Calibri"/>
              <a:cs typeface="Calibri"/>
            </a:endParaRPr>
          </a:p>
          <a:p>
            <a:pPr marL="1227455" marR="2048510">
              <a:lnSpc>
                <a:spcPct val="114599"/>
              </a:lnSpc>
              <a:spcBef>
                <a:spcPts val="835"/>
              </a:spcBef>
            </a:pPr>
            <a:r>
              <a:rPr sz="2400" b="1" spc="75" dirty="0">
                <a:solidFill>
                  <a:srgbClr val="004AAC"/>
                </a:solidFill>
                <a:latin typeface="Trebuchet MS"/>
                <a:cs typeface="Trebuchet MS"/>
              </a:rPr>
              <a:t>Obiectiv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50" dirty="0">
                <a:solidFill>
                  <a:srgbClr val="004AAC"/>
                </a:solidFill>
                <a:latin typeface="Trebuchet MS"/>
                <a:cs typeface="Trebuchet MS"/>
              </a:rPr>
              <a:t>specific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60" dirty="0">
                <a:solidFill>
                  <a:srgbClr val="004AAC"/>
                </a:solidFill>
                <a:latin typeface="Trebuchet MS"/>
                <a:cs typeface="Trebuchet MS"/>
              </a:rPr>
              <a:t>FEDR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170" dirty="0">
                <a:solidFill>
                  <a:srgbClr val="004AAC"/>
                </a:solidFill>
                <a:latin typeface="Trebuchet MS"/>
                <a:cs typeface="Trebuchet MS"/>
              </a:rPr>
              <a:t>a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-40" dirty="0">
                <a:solidFill>
                  <a:srgbClr val="004AAC"/>
                </a:solidFill>
                <a:latin typeface="Trebuchet MS"/>
                <a:cs typeface="Trebuchet MS"/>
              </a:rPr>
              <a:t>(i)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004AAC"/>
                </a:solidFill>
                <a:latin typeface="Trebuchet MS"/>
                <a:cs typeface="Trebuchet MS"/>
              </a:rPr>
              <a:t>Dezvoltarea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004AAC"/>
                </a:solidFill>
                <a:latin typeface="Trebuchet MS"/>
                <a:cs typeface="Trebuchet MS"/>
              </a:rPr>
              <a:t>şi</a:t>
            </a:r>
            <a:r>
              <a:rPr sz="2400" b="1" spc="-10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70" dirty="0">
                <a:solidFill>
                  <a:srgbClr val="004AAC"/>
                </a:solidFill>
                <a:latin typeface="Trebuchet MS"/>
                <a:cs typeface="Trebuchet MS"/>
              </a:rPr>
              <a:t>creşterea </a:t>
            </a:r>
            <a:r>
              <a:rPr sz="2400" b="1" spc="-70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80" dirty="0">
                <a:solidFill>
                  <a:srgbClr val="004AAC"/>
                </a:solidFill>
                <a:latin typeface="Trebuchet MS"/>
                <a:cs typeface="Trebuchet MS"/>
              </a:rPr>
              <a:t>capacităţilor de </a:t>
            </a:r>
            <a:r>
              <a:rPr sz="2400" b="1" spc="55" dirty="0">
                <a:solidFill>
                  <a:srgbClr val="004AAC"/>
                </a:solidFill>
                <a:latin typeface="Trebuchet MS"/>
                <a:cs typeface="Trebuchet MS"/>
              </a:rPr>
              <a:t>cercetare </a:t>
            </a:r>
            <a:r>
              <a:rPr sz="2400" b="1" spc="85" dirty="0">
                <a:solidFill>
                  <a:srgbClr val="004AAC"/>
                </a:solidFill>
                <a:latin typeface="Trebuchet MS"/>
                <a:cs typeface="Trebuchet MS"/>
              </a:rPr>
              <a:t>şi </a:t>
            </a:r>
            <a:r>
              <a:rPr sz="2400" b="1" spc="95" dirty="0">
                <a:solidFill>
                  <a:srgbClr val="004AAC"/>
                </a:solidFill>
                <a:latin typeface="Trebuchet MS"/>
                <a:cs typeface="Trebuchet MS"/>
              </a:rPr>
              <a:t>inovare </a:t>
            </a:r>
            <a:r>
              <a:rPr sz="2400" b="1" spc="85" dirty="0">
                <a:solidFill>
                  <a:srgbClr val="004AAC"/>
                </a:solidFill>
                <a:latin typeface="Trebuchet MS"/>
                <a:cs typeface="Trebuchet MS"/>
              </a:rPr>
              <a:t>şi </a:t>
            </a:r>
            <a:r>
              <a:rPr sz="2400" b="1" spc="120" dirty="0">
                <a:solidFill>
                  <a:srgbClr val="004AAC"/>
                </a:solidFill>
                <a:latin typeface="Trebuchet MS"/>
                <a:cs typeface="Trebuchet MS"/>
              </a:rPr>
              <a:t>adoptarea </a:t>
            </a:r>
            <a:r>
              <a:rPr sz="2400" b="1" spc="12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004AAC"/>
                </a:solidFill>
                <a:latin typeface="Trebuchet MS"/>
                <a:cs typeface="Trebuchet MS"/>
              </a:rPr>
              <a:t>tehnologiilor</a:t>
            </a:r>
            <a:r>
              <a:rPr sz="2400" b="1" spc="-10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130" dirty="0">
                <a:solidFill>
                  <a:srgbClr val="004AAC"/>
                </a:solidFill>
                <a:latin typeface="Trebuchet MS"/>
                <a:cs typeface="Trebuchet MS"/>
              </a:rPr>
              <a:t>avansate</a:t>
            </a:r>
            <a:endParaRPr sz="2400" dirty="0">
              <a:latin typeface="Trebuchet MS"/>
              <a:cs typeface="Trebuchet MS"/>
            </a:endParaRPr>
          </a:p>
          <a:p>
            <a:pPr marL="937260">
              <a:lnSpc>
                <a:spcPct val="100000"/>
              </a:lnSpc>
              <a:spcBef>
                <a:spcPts val="945"/>
              </a:spcBef>
            </a:pPr>
            <a:r>
              <a:rPr sz="2400" b="1" dirty="0">
                <a:latin typeface="Tahoma"/>
                <a:cs typeface="Tahoma"/>
              </a:rPr>
              <a:t>Acțiunea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b="1" spc="-355" dirty="0">
                <a:latin typeface="Tahoma"/>
                <a:cs typeface="Tahoma"/>
              </a:rPr>
              <a:t>1.1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b="1" spc="5" dirty="0">
                <a:latin typeface="Tahoma"/>
                <a:cs typeface="Tahoma"/>
              </a:rPr>
              <a:t>Susținerea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b="1" spc="-40" dirty="0">
                <a:latin typeface="Tahoma"/>
                <a:cs typeface="Tahoma"/>
              </a:rPr>
              <a:t>activităților</a:t>
            </a:r>
            <a:r>
              <a:rPr sz="2400" b="1" spc="-50" dirty="0">
                <a:latin typeface="Tahoma"/>
                <a:cs typeface="Tahoma"/>
              </a:rPr>
              <a:t> </a:t>
            </a:r>
            <a:r>
              <a:rPr sz="2400" b="1" spc="70" dirty="0">
                <a:latin typeface="Tahoma"/>
                <a:cs typeface="Tahoma"/>
              </a:rPr>
              <a:t>de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b="1" spc="50" dirty="0">
                <a:latin typeface="Tahoma"/>
                <a:cs typeface="Tahoma"/>
              </a:rPr>
              <a:t>cercetare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b="1" spc="20" dirty="0">
                <a:latin typeface="Tahoma"/>
                <a:cs typeface="Tahoma"/>
              </a:rPr>
              <a:t>și</a:t>
            </a:r>
            <a:r>
              <a:rPr sz="2400" b="1" spc="-50" dirty="0">
                <a:latin typeface="Tahoma"/>
                <a:cs typeface="Tahoma"/>
              </a:rPr>
              <a:t> </a:t>
            </a:r>
            <a:r>
              <a:rPr sz="2400" b="1" spc="-30" dirty="0">
                <a:latin typeface="Tahoma"/>
                <a:cs typeface="Tahoma"/>
              </a:rPr>
              <a:t>inovare</a:t>
            </a:r>
            <a:endParaRPr sz="2400" dirty="0">
              <a:latin typeface="Tahoma"/>
              <a:cs typeface="Tahoma"/>
            </a:endParaRPr>
          </a:p>
          <a:p>
            <a:pPr marL="937894" marR="219075" algn="just">
              <a:lnSpc>
                <a:spcPct val="115599"/>
              </a:lnSpc>
              <a:spcBef>
                <a:spcPts val="2240"/>
              </a:spcBef>
            </a:pPr>
            <a:r>
              <a:rPr sz="2000" spc="-65" dirty="0">
                <a:latin typeface="Verdana"/>
                <a:cs typeface="Verdana"/>
              </a:rPr>
              <a:t>B)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05" dirty="0" err="1">
                <a:latin typeface="Verdana"/>
                <a:cs typeface="Verdana"/>
              </a:rPr>
              <a:t>Vor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f</a:t>
            </a:r>
            <a:r>
              <a:rPr sz="2000" spc="-95" dirty="0">
                <a:latin typeface="Verdana"/>
                <a:cs typeface="Verdana"/>
              </a:rPr>
              <a:t>i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00" dirty="0">
                <a:latin typeface="Verdana"/>
                <a:cs typeface="Verdana"/>
              </a:rPr>
              <a:t>sprijinite</a:t>
            </a:r>
            <a:r>
              <a:rPr sz="2000" spc="235" dirty="0">
                <a:latin typeface="Verdana"/>
                <a:cs typeface="Verdana"/>
              </a:rPr>
              <a:t> </a:t>
            </a:r>
            <a:r>
              <a:rPr sz="2000" spc="170" dirty="0">
                <a:latin typeface="Verdana"/>
                <a:cs typeface="Verdana"/>
              </a:rPr>
              <a:t>proiecte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35" dirty="0">
                <a:latin typeface="Verdana"/>
                <a:cs typeface="Verdana"/>
              </a:rPr>
              <a:t>de</a:t>
            </a:r>
            <a:r>
              <a:rPr sz="2000" spc="235" dirty="0">
                <a:latin typeface="Verdana"/>
                <a:cs typeface="Verdana"/>
              </a:rPr>
              <a:t> </a:t>
            </a:r>
            <a:r>
              <a:rPr sz="2000" spc="160" dirty="0">
                <a:latin typeface="Verdana"/>
                <a:cs typeface="Verdana"/>
              </a:rPr>
              <a:t>cercetare,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în</a:t>
            </a:r>
            <a:r>
              <a:rPr sz="2000" spc="235" dirty="0">
                <a:latin typeface="Verdana"/>
                <a:cs typeface="Verdana"/>
              </a:rPr>
              <a:t> </a:t>
            </a:r>
            <a:r>
              <a:rPr sz="2000" spc="180" dirty="0">
                <a:latin typeface="Verdana"/>
                <a:cs typeface="Verdana"/>
              </a:rPr>
              <a:t>special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210" dirty="0">
                <a:latin typeface="Verdana"/>
                <a:cs typeface="Verdana"/>
              </a:rPr>
              <a:t>cele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35" dirty="0">
                <a:latin typeface="Verdana"/>
                <a:cs typeface="Verdana"/>
              </a:rPr>
              <a:t>realizate</a:t>
            </a:r>
            <a:r>
              <a:rPr sz="2000" spc="235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în </a:t>
            </a:r>
            <a:r>
              <a:rPr sz="2000" spc="-690" dirty="0">
                <a:latin typeface="Verdana"/>
                <a:cs typeface="Verdana"/>
              </a:rPr>
              <a:t> </a:t>
            </a:r>
            <a:r>
              <a:rPr sz="2000" spc="345" dirty="0">
                <a:latin typeface="Verdana"/>
                <a:cs typeface="Verdana"/>
              </a:rPr>
              <a:t>c</a:t>
            </a:r>
            <a:r>
              <a:rPr sz="2000" spc="245" dirty="0">
                <a:latin typeface="Verdana"/>
                <a:cs typeface="Verdana"/>
              </a:rPr>
              <a:t>oo</a:t>
            </a:r>
            <a:r>
              <a:rPr sz="2000" spc="204" dirty="0">
                <a:latin typeface="Verdana"/>
                <a:cs typeface="Verdana"/>
              </a:rPr>
              <a:t>p</a:t>
            </a:r>
            <a:r>
              <a:rPr sz="2000" spc="250" dirty="0">
                <a:latin typeface="Verdana"/>
                <a:cs typeface="Verdana"/>
              </a:rPr>
              <a:t>e</a:t>
            </a:r>
            <a:r>
              <a:rPr sz="2000" spc="55" dirty="0">
                <a:latin typeface="Verdana"/>
                <a:cs typeface="Verdana"/>
              </a:rPr>
              <a:t>r</a:t>
            </a:r>
            <a:r>
              <a:rPr sz="2000" spc="135" dirty="0">
                <a:latin typeface="Verdana"/>
                <a:cs typeface="Verdana"/>
              </a:rPr>
              <a:t>a</a:t>
            </a:r>
            <a:r>
              <a:rPr sz="2000" spc="55" dirty="0">
                <a:latin typeface="Verdana"/>
                <a:cs typeface="Verdana"/>
              </a:rPr>
              <a:t>r</a:t>
            </a:r>
            <a:r>
              <a:rPr sz="2000" spc="65" dirty="0">
                <a:latin typeface="Verdana"/>
                <a:cs typeface="Verdana"/>
              </a:rPr>
              <a:t>e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90" dirty="0">
                <a:latin typeface="Verdana"/>
                <a:cs typeface="Verdana"/>
              </a:rPr>
              <a:t>î</a:t>
            </a:r>
            <a:r>
              <a:rPr sz="2000" spc="70" dirty="0">
                <a:latin typeface="Verdana"/>
                <a:cs typeface="Verdana"/>
              </a:rPr>
              <a:t>n</a:t>
            </a:r>
            <a:r>
              <a:rPr sz="2000" spc="114" dirty="0">
                <a:latin typeface="Verdana"/>
                <a:cs typeface="Verdana"/>
              </a:rPr>
              <a:t>t</a:t>
            </a:r>
            <a:r>
              <a:rPr sz="2000" spc="55" dirty="0">
                <a:latin typeface="Verdana"/>
                <a:cs typeface="Verdana"/>
              </a:rPr>
              <a:t>r</a:t>
            </a:r>
            <a:r>
              <a:rPr sz="2000" spc="65" dirty="0">
                <a:latin typeface="Verdana"/>
                <a:cs typeface="Verdana"/>
              </a:rPr>
              <a:t>e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-155" dirty="0">
                <a:latin typeface="Verdana"/>
                <a:cs typeface="Verdana"/>
              </a:rPr>
              <a:t>I</a:t>
            </a:r>
            <a:r>
              <a:rPr sz="2000" spc="295" dirty="0">
                <a:latin typeface="Verdana"/>
                <a:cs typeface="Verdana"/>
              </a:rPr>
              <a:t>MM</a:t>
            </a:r>
            <a:r>
              <a:rPr sz="2000" spc="-225" dirty="0">
                <a:latin typeface="Verdana"/>
                <a:cs typeface="Verdana"/>
              </a:rPr>
              <a:t>-</a:t>
            </a:r>
            <a:r>
              <a:rPr sz="2000" spc="-520" dirty="0">
                <a:latin typeface="Verdana"/>
                <a:cs typeface="Verdana"/>
              </a:rPr>
              <a:t> </a:t>
            </a:r>
            <a:r>
              <a:rPr sz="2000" spc="75" dirty="0">
                <a:latin typeface="Verdana"/>
                <a:cs typeface="Verdana"/>
              </a:rPr>
              <a:t>u</a:t>
            </a:r>
            <a:r>
              <a:rPr sz="2000" spc="55" dirty="0">
                <a:latin typeface="Verdana"/>
                <a:cs typeface="Verdana"/>
              </a:rPr>
              <a:t>r</a:t>
            </a:r>
            <a:r>
              <a:rPr sz="2000" spc="-95" dirty="0">
                <a:latin typeface="Verdana"/>
                <a:cs typeface="Verdana"/>
              </a:rPr>
              <a:t>i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254" dirty="0">
                <a:latin typeface="Verdana"/>
                <a:cs typeface="Verdana"/>
              </a:rPr>
              <a:t>ş</a:t>
            </a:r>
            <a:r>
              <a:rPr sz="2000" spc="-95" dirty="0">
                <a:latin typeface="Verdana"/>
                <a:cs typeface="Verdana"/>
              </a:rPr>
              <a:t>i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250" dirty="0">
                <a:latin typeface="Verdana"/>
                <a:cs typeface="Verdana"/>
              </a:rPr>
              <a:t>e</a:t>
            </a:r>
            <a:r>
              <a:rPr sz="2000" spc="70" dirty="0">
                <a:latin typeface="Verdana"/>
                <a:cs typeface="Verdana"/>
              </a:rPr>
              <a:t>n</a:t>
            </a:r>
            <a:r>
              <a:rPr sz="2000" spc="114" dirty="0">
                <a:latin typeface="Verdana"/>
                <a:cs typeface="Verdana"/>
              </a:rPr>
              <a:t>t</a:t>
            </a:r>
            <a:r>
              <a:rPr sz="2000" spc="90" dirty="0">
                <a:latin typeface="Verdana"/>
                <a:cs typeface="Verdana"/>
              </a:rPr>
              <a:t>i</a:t>
            </a:r>
            <a:r>
              <a:rPr sz="2000" spc="114" dirty="0">
                <a:latin typeface="Verdana"/>
                <a:cs typeface="Verdana"/>
              </a:rPr>
              <a:t>t</a:t>
            </a:r>
            <a:r>
              <a:rPr sz="2000" spc="135" dirty="0">
                <a:latin typeface="Verdana"/>
                <a:cs typeface="Verdana"/>
              </a:rPr>
              <a:t>ă</a:t>
            </a:r>
            <a:r>
              <a:rPr sz="2000" spc="114" dirty="0">
                <a:latin typeface="Verdana"/>
                <a:cs typeface="Verdana"/>
              </a:rPr>
              <a:t>ţ</a:t>
            </a:r>
            <a:r>
              <a:rPr sz="2000" spc="-95" dirty="0">
                <a:latin typeface="Verdana"/>
                <a:cs typeface="Verdana"/>
              </a:rPr>
              <a:t>i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204" dirty="0">
                <a:latin typeface="Verdana"/>
                <a:cs typeface="Verdana"/>
              </a:rPr>
              <a:t>d</a:t>
            </a:r>
            <a:r>
              <a:rPr sz="2000" spc="65" dirty="0">
                <a:latin typeface="Verdana"/>
                <a:cs typeface="Verdana"/>
              </a:rPr>
              <a:t>e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280" dirty="0">
                <a:latin typeface="Verdana"/>
                <a:cs typeface="Verdana"/>
              </a:rPr>
              <a:t>C</a:t>
            </a:r>
            <a:r>
              <a:rPr sz="2000" spc="105" dirty="0">
                <a:latin typeface="Verdana"/>
                <a:cs typeface="Verdana"/>
              </a:rPr>
              <a:t>D</a:t>
            </a:r>
            <a:r>
              <a:rPr sz="2000" spc="-155" dirty="0">
                <a:latin typeface="Verdana"/>
                <a:cs typeface="Verdana"/>
              </a:rPr>
              <a:t>I</a:t>
            </a:r>
            <a:r>
              <a:rPr sz="2000" spc="-5" dirty="0">
                <a:latin typeface="Verdana"/>
                <a:cs typeface="Verdana"/>
              </a:rPr>
              <a:t>/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75" dirty="0">
                <a:latin typeface="Verdana"/>
                <a:cs typeface="Verdana"/>
              </a:rPr>
              <a:t>u</a:t>
            </a:r>
            <a:r>
              <a:rPr sz="2000" spc="70" dirty="0">
                <a:latin typeface="Verdana"/>
                <a:cs typeface="Verdana"/>
              </a:rPr>
              <a:t>n</a:t>
            </a:r>
            <a:r>
              <a:rPr sz="2000" spc="90" dirty="0">
                <a:latin typeface="Verdana"/>
                <a:cs typeface="Verdana"/>
              </a:rPr>
              <a:t>i</a:t>
            </a:r>
            <a:r>
              <a:rPr sz="2000" spc="35" dirty="0">
                <a:latin typeface="Verdana"/>
                <a:cs typeface="Verdana"/>
              </a:rPr>
              <a:t>v</a:t>
            </a:r>
            <a:r>
              <a:rPr sz="2000" spc="250" dirty="0">
                <a:latin typeface="Verdana"/>
                <a:cs typeface="Verdana"/>
              </a:rPr>
              <a:t>e</a:t>
            </a:r>
            <a:r>
              <a:rPr sz="2000" spc="55" dirty="0">
                <a:latin typeface="Verdana"/>
                <a:cs typeface="Verdana"/>
              </a:rPr>
              <a:t>r</a:t>
            </a:r>
            <a:r>
              <a:rPr sz="2000" spc="254" dirty="0">
                <a:latin typeface="Verdana"/>
                <a:cs typeface="Verdana"/>
              </a:rPr>
              <a:t>s</a:t>
            </a:r>
            <a:r>
              <a:rPr sz="2000" spc="90" dirty="0">
                <a:latin typeface="Verdana"/>
                <a:cs typeface="Verdana"/>
              </a:rPr>
              <a:t>i</a:t>
            </a:r>
            <a:r>
              <a:rPr sz="2000" spc="114" dirty="0">
                <a:latin typeface="Verdana"/>
                <a:cs typeface="Verdana"/>
              </a:rPr>
              <a:t>t</a:t>
            </a:r>
            <a:r>
              <a:rPr sz="2000" spc="135" dirty="0">
                <a:latin typeface="Verdana"/>
                <a:cs typeface="Verdana"/>
              </a:rPr>
              <a:t>ă</a:t>
            </a:r>
            <a:r>
              <a:rPr sz="2000" spc="114" dirty="0">
                <a:latin typeface="Verdana"/>
                <a:cs typeface="Verdana"/>
              </a:rPr>
              <a:t>ţ</a:t>
            </a:r>
            <a:r>
              <a:rPr sz="2000" spc="-95" dirty="0">
                <a:latin typeface="Verdana"/>
                <a:cs typeface="Verdana"/>
              </a:rPr>
              <a:t>i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254" dirty="0">
                <a:latin typeface="Verdana"/>
                <a:cs typeface="Verdana"/>
              </a:rPr>
              <a:t>ş</a:t>
            </a:r>
            <a:r>
              <a:rPr sz="2000" spc="-95" dirty="0">
                <a:latin typeface="Verdana"/>
                <a:cs typeface="Verdana"/>
              </a:rPr>
              <a:t>i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35" dirty="0">
                <a:latin typeface="Verdana"/>
                <a:cs typeface="Verdana"/>
              </a:rPr>
              <a:t>v</a:t>
            </a:r>
            <a:r>
              <a:rPr sz="2000" spc="90" dirty="0">
                <a:latin typeface="Verdana"/>
                <a:cs typeface="Verdana"/>
              </a:rPr>
              <a:t>i</a:t>
            </a:r>
            <a:r>
              <a:rPr sz="2000" spc="200" dirty="0">
                <a:latin typeface="Verdana"/>
                <a:cs typeface="Verdana"/>
              </a:rPr>
              <a:t>z</a:t>
            </a:r>
            <a:r>
              <a:rPr sz="2000" spc="135" dirty="0">
                <a:latin typeface="Verdana"/>
                <a:cs typeface="Verdana"/>
              </a:rPr>
              <a:t>â</a:t>
            </a:r>
            <a:r>
              <a:rPr sz="2000" spc="70" dirty="0">
                <a:latin typeface="Verdana"/>
                <a:cs typeface="Verdana"/>
              </a:rPr>
              <a:t>n</a:t>
            </a:r>
            <a:r>
              <a:rPr sz="2000" spc="20" dirty="0">
                <a:latin typeface="Verdana"/>
                <a:cs typeface="Verdana"/>
              </a:rPr>
              <a:t>d</a:t>
            </a:r>
            <a:endParaRPr sz="2000" dirty="0">
              <a:latin typeface="Verdana"/>
              <a:cs typeface="Verdana"/>
            </a:endParaRPr>
          </a:p>
          <a:p>
            <a:pPr marL="937894" algn="just">
              <a:lnSpc>
                <a:spcPct val="100000"/>
              </a:lnSpc>
              <a:spcBef>
                <a:spcPts val="375"/>
              </a:spcBef>
            </a:pPr>
            <a:r>
              <a:rPr sz="2000" spc="135" dirty="0">
                <a:latin typeface="Verdana"/>
                <a:cs typeface="Verdana"/>
              </a:rPr>
              <a:t>domeniile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35" dirty="0">
                <a:latin typeface="Verdana"/>
                <a:cs typeface="Verdana"/>
              </a:rPr>
              <a:t>de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65" dirty="0">
                <a:latin typeface="Verdana"/>
                <a:cs typeface="Verdana"/>
              </a:rPr>
              <a:t>specializare</a:t>
            </a:r>
            <a:r>
              <a:rPr sz="2000" spc="235" dirty="0">
                <a:latin typeface="Verdana"/>
                <a:cs typeface="Verdana"/>
              </a:rPr>
              <a:t> </a:t>
            </a:r>
            <a:r>
              <a:rPr sz="2000" spc="125" dirty="0">
                <a:latin typeface="Verdana"/>
                <a:cs typeface="Verdana"/>
              </a:rPr>
              <a:t>inteligentă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25" dirty="0" err="1">
                <a:latin typeface="Verdana"/>
                <a:cs typeface="Verdana"/>
              </a:rPr>
              <a:t>regionale</a:t>
            </a:r>
            <a:r>
              <a:rPr sz="2000" spc="125" dirty="0">
                <a:latin typeface="Verdana"/>
                <a:cs typeface="Verdana"/>
              </a:rPr>
              <a:t>.</a:t>
            </a:r>
            <a:r>
              <a:rPr lang="ro-RO" sz="2000" spc="125" dirty="0">
                <a:latin typeface="Verdana"/>
                <a:cs typeface="Verdana"/>
              </a:rPr>
              <a:t> </a:t>
            </a:r>
            <a:r>
              <a:rPr lang="ro-RO" sz="2000" spc="-50" dirty="0">
                <a:latin typeface="Verdana"/>
                <a:cs typeface="Verdana"/>
              </a:rPr>
              <a:t>– 37.026.853 euro FEDR+BS </a:t>
            </a:r>
            <a:endParaRPr sz="2000" dirty="0">
              <a:latin typeface="Verdana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50"/>
              </a:spcBef>
            </a:pPr>
            <a:endParaRPr sz="2550" dirty="0">
              <a:latin typeface="Verdana"/>
              <a:cs typeface="Verdana"/>
            </a:endParaRPr>
          </a:p>
          <a:p>
            <a:pPr marL="937894" algn="just">
              <a:lnSpc>
                <a:spcPct val="100000"/>
              </a:lnSpc>
            </a:pPr>
            <a:r>
              <a:rPr sz="2000" spc="90" dirty="0">
                <a:latin typeface="Verdana"/>
                <a:cs typeface="Verdana"/>
              </a:rPr>
              <a:t>Tipuri</a:t>
            </a:r>
            <a:r>
              <a:rPr sz="2000" spc="204" dirty="0">
                <a:latin typeface="Verdana"/>
                <a:cs typeface="Verdana"/>
              </a:rPr>
              <a:t> </a:t>
            </a:r>
            <a:r>
              <a:rPr sz="2000" spc="135" dirty="0">
                <a:latin typeface="Verdana"/>
                <a:cs typeface="Verdana"/>
              </a:rPr>
              <a:t>de</a:t>
            </a:r>
            <a:r>
              <a:rPr sz="2000" spc="210" dirty="0">
                <a:latin typeface="Verdana"/>
                <a:cs typeface="Verdana"/>
              </a:rPr>
              <a:t> </a:t>
            </a:r>
            <a:r>
              <a:rPr sz="2000" spc="110" dirty="0">
                <a:latin typeface="Verdana"/>
                <a:cs typeface="Verdana"/>
              </a:rPr>
              <a:t>activități</a:t>
            </a:r>
            <a:r>
              <a:rPr sz="2000" spc="204" dirty="0">
                <a:latin typeface="Verdana"/>
                <a:cs typeface="Verdana"/>
              </a:rPr>
              <a:t> </a:t>
            </a:r>
            <a:r>
              <a:rPr sz="2000" spc="80" dirty="0">
                <a:latin typeface="Verdana"/>
                <a:cs typeface="Verdana"/>
              </a:rPr>
              <a:t>orientative:</a:t>
            </a:r>
            <a:endParaRPr sz="2000" dirty="0">
              <a:latin typeface="Verdana"/>
              <a:cs typeface="Verdana"/>
            </a:endParaRPr>
          </a:p>
          <a:p>
            <a:pPr marL="937894" marR="1481455" algn="just">
              <a:lnSpc>
                <a:spcPct val="115599"/>
              </a:lnSpc>
              <a:buChar char="•"/>
              <a:tabLst>
                <a:tab pos="1162050" algn="l"/>
              </a:tabLst>
            </a:pPr>
            <a:r>
              <a:rPr lang="ro-RO" sz="2000" spc="110" dirty="0">
                <a:latin typeface="Verdana"/>
                <a:cs typeface="Verdana"/>
              </a:rPr>
              <a:t> </a:t>
            </a:r>
            <a:r>
              <a:rPr sz="2000" spc="110" dirty="0" err="1">
                <a:latin typeface="Verdana"/>
                <a:cs typeface="Verdana"/>
              </a:rPr>
              <a:t>activități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spc="135" dirty="0">
                <a:latin typeface="Verdana"/>
                <a:cs typeface="Verdana"/>
              </a:rPr>
              <a:t>de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spc="180" dirty="0">
                <a:latin typeface="Verdana"/>
                <a:cs typeface="Verdana"/>
              </a:rPr>
              <a:t>cercetare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spc="130" dirty="0">
                <a:latin typeface="Verdana"/>
                <a:cs typeface="Verdana"/>
              </a:rPr>
              <a:t>aplicată,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50" dirty="0">
                <a:latin typeface="Verdana"/>
                <a:cs typeface="Verdana"/>
              </a:rPr>
              <a:t>dezvoltare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spc="160" dirty="0">
                <a:latin typeface="Verdana"/>
                <a:cs typeface="Verdana"/>
              </a:rPr>
              <a:t>tehnologică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spc="80" dirty="0">
                <a:latin typeface="Verdana"/>
                <a:cs typeface="Verdana"/>
              </a:rPr>
              <a:t>și </a:t>
            </a:r>
            <a:r>
              <a:rPr sz="2000" spc="-685" dirty="0">
                <a:latin typeface="Verdana"/>
                <a:cs typeface="Verdana"/>
              </a:rPr>
              <a:t> </a:t>
            </a:r>
            <a:r>
              <a:rPr sz="2000" spc="150" dirty="0">
                <a:latin typeface="Verdana"/>
                <a:cs typeface="Verdana"/>
              </a:rPr>
              <a:t>dezvoltare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spc="105" dirty="0">
                <a:latin typeface="Verdana"/>
                <a:cs typeface="Verdana"/>
              </a:rPr>
              <a:t>experimentală;</a:t>
            </a:r>
            <a:endParaRPr sz="2000" dirty="0">
              <a:latin typeface="Verdana"/>
              <a:cs typeface="Verdana"/>
            </a:endParaRPr>
          </a:p>
          <a:p>
            <a:pPr marL="1066800" indent="-129539" algn="just">
              <a:lnSpc>
                <a:spcPct val="100000"/>
              </a:lnSpc>
              <a:spcBef>
                <a:spcPts val="375"/>
              </a:spcBef>
              <a:buChar char="•"/>
              <a:tabLst>
                <a:tab pos="1067435" algn="l"/>
              </a:tabLst>
            </a:pPr>
            <a:r>
              <a:rPr lang="ro-RO" sz="2000" spc="135" dirty="0">
                <a:latin typeface="Verdana"/>
                <a:cs typeface="Verdana"/>
              </a:rPr>
              <a:t> </a:t>
            </a:r>
            <a:r>
              <a:rPr sz="2000" spc="135" dirty="0" err="1">
                <a:latin typeface="Verdana"/>
                <a:cs typeface="Verdana"/>
              </a:rPr>
              <a:t>dezvoltarea</a:t>
            </a:r>
            <a:r>
              <a:rPr sz="2000" spc="135" dirty="0">
                <a:latin typeface="Verdana"/>
                <a:cs typeface="Verdana"/>
              </a:rPr>
              <a:t>,</a:t>
            </a:r>
            <a:r>
              <a:rPr sz="2000" spc="235" dirty="0">
                <a:latin typeface="Verdana"/>
                <a:cs typeface="Verdana"/>
              </a:rPr>
              <a:t> </a:t>
            </a:r>
            <a:r>
              <a:rPr sz="2000" spc="135" dirty="0">
                <a:latin typeface="Verdana"/>
                <a:cs typeface="Verdana"/>
              </a:rPr>
              <a:t>construirea</a:t>
            </a:r>
            <a:r>
              <a:rPr sz="2000" spc="240" dirty="0">
                <a:latin typeface="Verdana"/>
                <a:cs typeface="Verdana"/>
              </a:rPr>
              <a:t> </a:t>
            </a:r>
            <a:r>
              <a:rPr sz="2000" spc="80" dirty="0">
                <a:latin typeface="Verdana"/>
                <a:cs typeface="Verdana"/>
              </a:rPr>
              <a:t>şi</a:t>
            </a:r>
            <a:r>
              <a:rPr sz="2000" spc="240" dirty="0">
                <a:latin typeface="Verdana"/>
                <a:cs typeface="Verdana"/>
              </a:rPr>
              <a:t> </a:t>
            </a:r>
            <a:r>
              <a:rPr sz="2000" spc="140" dirty="0">
                <a:latin typeface="Verdana"/>
                <a:cs typeface="Verdana"/>
              </a:rPr>
              <a:t>testarea</a:t>
            </a:r>
            <a:r>
              <a:rPr sz="2000" spc="240" dirty="0">
                <a:latin typeface="Verdana"/>
                <a:cs typeface="Verdana"/>
              </a:rPr>
              <a:t> </a:t>
            </a:r>
            <a:r>
              <a:rPr sz="2000" spc="105" dirty="0">
                <a:latin typeface="Verdana"/>
                <a:cs typeface="Verdana"/>
              </a:rPr>
              <a:t>prototipurilor;</a:t>
            </a:r>
            <a:endParaRPr sz="2000" dirty="0">
              <a:latin typeface="Verdana"/>
              <a:cs typeface="Verdana"/>
            </a:endParaRPr>
          </a:p>
          <a:p>
            <a:pPr marL="1066800" indent="-129539" algn="just">
              <a:lnSpc>
                <a:spcPct val="100000"/>
              </a:lnSpc>
              <a:spcBef>
                <a:spcPts val="375"/>
              </a:spcBef>
              <a:buChar char="•"/>
              <a:tabLst>
                <a:tab pos="1067435" algn="l"/>
              </a:tabLst>
            </a:pPr>
            <a:r>
              <a:rPr lang="ro-RO" sz="2000" spc="110" dirty="0">
                <a:latin typeface="Verdana"/>
                <a:cs typeface="Verdana"/>
              </a:rPr>
              <a:t> activităţi</a:t>
            </a:r>
            <a:r>
              <a:rPr lang="ro-RO" sz="2000" spc="190" dirty="0">
                <a:latin typeface="Verdana"/>
                <a:cs typeface="Verdana"/>
              </a:rPr>
              <a:t> </a:t>
            </a:r>
            <a:r>
              <a:rPr lang="ro-RO" sz="2000" spc="135" dirty="0">
                <a:latin typeface="Verdana"/>
                <a:cs typeface="Verdana"/>
              </a:rPr>
              <a:t>de</a:t>
            </a:r>
            <a:r>
              <a:rPr lang="ro-RO" sz="2000" spc="190" dirty="0">
                <a:latin typeface="Verdana"/>
                <a:cs typeface="Verdana"/>
              </a:rPr>
              <a:t> </a:t>
            </a:r>
            <a:r>
              <a:rPr lang="ro-RO" sz="2000" spc="65" dirty="0">
                <a:latin typeface="Verdana"/>
                <a:cs typeface="Verdana"/>
              </a:rPr>
              <a:t>inovare;</a:t>
            </a:r>
            <a:endParaRPr sz="2000" dirty="0">
              <a:latin typeface="Verdana"/>
              <a:cs typeface="Verdana"/>
            </a:endParaRPr>
          </a:p>
          <a:p>
            <a:pPr marL="937894" marR="1016635" algn="just">
              <a:lnSpc>
                <a:spcPct val="115599"/>
              </a:lnSpc>
              <a:spcBef>
                <a:spcPts val="5"/>
              </a:spcBef>
              <a:buChar char="•"/>
              <a:tabLst>
                <a:tab pos="1067435" algn="l"/>
              </a:tabLst>
            </a:pPr>
            <a:r>
              <a:rPr lang="ro-RO" sz="2000" spc="110" dirty="0">
                <a:latin typeface="Verdana"/>
                <a:cs typeface="Verdana"/>
              </a:rPr>
              <a:t> </a:t>
            </a:r>
            <a:r>
              <a:rPr sz="2000" spc="110" dirty="0" err="1">
                <a:latin typeface="Verdana"/>
                <a:cs typeface="Verdana"/>
              </a:rPr>
              <a:t>activităţi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35" dirty="0">
                <a:latin typeface="Verdana"/>
                <a:cs typeface="Verdana"/>
              </a:rPr>
              <a:t>de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00" dirty="0">
                <a:latin typeface="Verdana"/>
                <a:cs typeface="Verdana"/>
              </a:rPr>
              <a:t>investiţii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în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10" dirty="0">
                <a:latin typeface="Verdana"/>
                <a:cs typeface="Verdana"/>
              </a:rPr>
              <a:t>infrastructura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65" dirty="0">
                <a:latin typeface="Verdana"/>
                <a:cs typeface="Verdana"/>
              </a:rPr>
              <a:t>necesară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10" dirty="0">
                <a:latin typeface="Verdana"/>
                <a:cs typeface="Verdana"/>
              </a:rPr>
              <a:t>implementării </a:t>
            </a:r>
            <a:r>
              <a:rPr sz="2000" spc="-690" dirty="0">
                <a:latin typeface="Verdana"/>
                <a:cs typeface="Verdana"/>
              </a:rPr>
              <a:t> </a:t>
            </a:r>
            <a:r>
              <a:rPr sz="2000" spc="140" dirty="0">
                <a:latin typeface="Verdana"/>
                <a:cs typeface="Verdana"/>
              </a:rPr>
              <a:t>proiectului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-315" dirty="0">
                <a:latin typeface="Verdana"/>
                <a:cs typeface="Verdana"/>
              </a:rPr>
              <a:t>(</a:t>
            </a:r>
            <a:r>
              <a:rPr sz="2000" spc="-520" dirty="0">
                <a:latin typeface="Verdana"/>
                <a:cs typeface="Verdana"/>
              </a:rPr>
              <a:t> </a:t>
            </a:r>
            <a:r>
              <a:rPr sz="2000" spc="130" dirty="0">
                <a:latin typeface="Verdana"/>
                <a:cs typeface="Verdana"/>
              </a:rPr>
              <a:t>reabilitare/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14" dirty="0">
                <a:latin typeface="Verdana"/>
                <a:cs typeface="Verdana"/>
              </a:rPr>
              <a:t>modernizare,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10" dirty="0">
                <a:latin typeface="Verdana"/>
                <a:cs typeface="Verdana"/>
              </a:rPr>
              <a:t>după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65" dirty="0">
                <a:latin typeface="Verdana"/>
                <a:cs typeface="Verdana"/>
              </a:rPr>
              <a:t>caz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65" dirty="0" err="1">
                <a:latin typeface="Verdana"/>
                <a:cs typeface="Verdana"/>
              </a:rPr>
              <a:t>construcție</a:t>
            </a:r>
            <a:r>
              <a:rPr sz="2000" spc="165" dirty="0">
                <a:latin typeface="Verdana"/>
                <a:cs typeface="Verdana"/>
              </a:rPr>
              <a:t>/</a:t>
            </a:r>
            <a:r>
              <a:rPr lang="ro-RO" sz="2000" spc="165" dirty="0">
                <a:latin typeface="Verdana"/>
                <a:cs typeface="Verdana"/>
              </a:rPr>
              <a:t> </a:t>
            </a:r>
            <a:r>
              <a:rPr sz="2000" spc="80" dirty="0" err="1">
                <a:latin typeface="Verdana"/>
                <a:cs typeface="Verdana"/>
              </a:rPr>
              <a:t>extindere</a:t>
            </a:r>
            <a:r>
              <a:rPr sz="2000" spc="80" dirty="0">
                <a:latin typeface="Verdana"/>
                <a:cs typeface="Verdana"/>
              </a:rPr>
              <a:t>);</a:t>
            </a:r>
            <a:endParaRPr sz="2000" dirty="0">
              <a:latin typeface="Verdana"/>
              <a:cs typeface="Verdana"/>
            </a:endParaRPr>
          </a:p>
          <a:p>
            <a:pPr marL="1066800" indent="-129539" algn="just">
              <a:lnSpc>
                <a:spcPct val="100000"/>
              </a:lnSpc>
              <a:spcBef>
                <a:spcPts val="375"/>
              </a:spcBef>
              <a:buChar char="•"/>
              <a:tabLst>
                <a:tab pos="1067435" algn="l"/>
              </a:tabLst>
            </a:pPr>
            <a:r>
              <a:rPr lang="ro-RO" sz="2000" spc="135" dirty="0">
                <a:latin typeface="Verdana"/>
                <a:cs typeface="Verdana"/>
              </a:rPr>
              <a:t> </a:t>
            </a:r>
            <a:r>
              <a:rPr sz="2000" spc="135" dirty="0" err="1">
                <a:latin typeface="Verdana"/>
                <a:cs typeface="Verdana"/>
              </a:rPr>
              <a:t>dotarea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14" dirty="0">
                <a:latin typeface="Verdana"/>
                <a:cs typeface="Verdana"/>
              </a:rPr>
              <a:t>cu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30" dirty="0">
                <a:latin typeface="Verdana"/>
                <a:cs typeface="Verdana"/>
              </a:rPr>
              <a:t>active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70" dirty="0">
                <a:latin typeface="Verdana"/>
                <a:cs typeface="Verdana"/>
              </a:rPr>
              <a:t>corporale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80" dirty="0">
                <a:latin typeface="Verdana"/>
                <a:cs typeface="Verdana"/>
              </a:rPr>
              <a:t>și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40" dirty="0">
                <a:latin typeface="Verdana"/>
                <a:cs typeface="Verdana"/>
              </a:rPr>
              <a:t>necorporale;</a:t>
            </a:r>
            <a:endParaRPr sz="2000" dirty="0">
              <a:latin typeface="Verdana"/>
              <a:cs typeface="Verdana"/>
            </a:endParaRPr>
          </a:p>
          <a:p>
            <a:pPr marL="937894" marR="5080" algn="just">
              <a:lnSpc>
                <a:spcPct val="115599"/>
              </a:lnSpc>
              <a:buChar char="•"/>
              <a:tabLst>
                <a:tab pos="1067435" algn="l"/>
              </a:tabLst>
            </a:pPr>
            <a:r>
              <a:rPr lang="ro-RO" sz="2000" spc="95" dirty="0">
                <a:latin typeface="Verdana"/>
                <a:cs typeface="Verdana"/>
              </a:rPr>
              <a:t> </a:t>
            </a:r>
            <a:r>
              <a:rPr sz="2000" spc="95" dirty="0" err="1">
                <a:latin typeface="Verdana"/>
                <a:cs typeface="Verdana"/>
              </a:rPr>
              <a:t>sprijinirea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35" dirty="0">
                <a:latin typeface="Verdana"/>
                <a:cs typeface="Verdana"/>
              </a:rPr>
              <a:t>parteneriatelor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80" dirty="0">
                <a:latin typeface="Verdana"/>
                <a:cs typeface="Verdana"/>
              </a:rPr>
              <a:t>și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70" dirty="0">
                <a:latin typeface="Verdana"/>
                <a:cs typeface="Verdana"/>
              </a:rPr>
              <a:t>proiectelor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35" dirty="0">
                <a:latin typeface="Verdana"/>
                <a:cs typeface="Verdana"/>
              </a:rPr>
              <a:t>de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80" dirty="0">
                <a:latin typeface="Verdana"/>
                <a:cs typeface="Verdana"/>
              </a:rPr>
              <a:t>cooperare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35" dirty="0" err="1">
                <a:latin typeface="Verdana"/>
                <a:cs typeface="Verdana"/>
              </a:rPr>
              <a:t>interregionale</a:t>
            </a:r>
            <a:r>
              <a:rPr sz="2000" spc="135" dirty="0">
                <a:latin typeface="Verdana"/>
                <a:cs typeface="Verdana"/>
              </a:rPr>
              <a:t> </a:t>
            </a:r>
            <a:r>
              <a:rPr sz="2000" spc="80" dirty="0" err="1">
                <a:latin typeface="Verdana"/>
                <a:cs typeface="Verdana"/>
              </a:rPr>
              <a:t>si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10" dirty="0">
                <a:latin typeface="Verdana"/>
                <a:cs typeface="Verdana"/>
              </a:rPr>
              <a:t>internaționale,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20" dirty="0">
                <a:latin typeface="Verdana"/>
                <a:cs typeface="Verdana"/>
              </a:rPr>
              <a:t>inclusiv</a:t>
            </a:r>
            <a:r>
              <a:rPr sz="2000" spc="235" dirty="0">
                <a:latin typeface="Verdana"/>
                <a:cs typeface="Verdana"/>
              </a:rPr>
              <a:t> </a:t>
            </a:r>
            <a:r>
              <a:rPr sz="2000" spc="135" dirty="0">
                <a:latin typeface="Verdana"/>
                <a:cs typeface="Verdana"/>
              </a:rPr>
              <a:t>participarea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-15" dirty="0" err="1">
                <a:latin typeface="Verdana"/>
                <a:cs typeface="Verdana"/>
              </a:rPr>
              <a:t>în</a:t>
            </a:r>
            <a:r>
              <a:rPr sz="2000" spc="-515" dirty="0">
                <a:latin typeface="Verdana"/>
                <a:cs typeface="Verdana"/>
              </a:rPr>
              <a:t> </a:t>
            </a:r>
            <a:r>
              <a:rPr lang="ro-RO" sz="2000" spc="120" dirty="0">
                <a:latin typeface="Verdana"/>
                <a:cs typeface="Verdana"/>
              </a:rPr>
              <a:t>Programul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14" dirty="0">
                <a:latin typeface="Verdana"/>
                <a:cs typeface="Verdana"/>
              </a:rPr>
              <a:t>Orizont</a:t>
            </a:r>
            <a:r>
              <a:rPr sz="2000" spc="235" dirty="0">
                <a:latin typeface="Verdana"/>
                <a:cs typeface="Verdana"/>
              </a:rPr>
              <a:t> </a:t>
            </a:r>
            <a:r>
              <a:rPr sz="2000" spc="70" dirty="0">
                <a:latin typeface="Verdana"/>
                <a:cs typeface="Verdana"/>
              </a:rPr>
              <a:t>Europa;</a:t>
            </a:r>
            <a:endParaRPr sz="2000" dirty="0">
              <a:latin typeface="Verdana"/>
              <a:cs typeface="Verdana"/>
            </a:endParaRPr>
          </a:p>
          <a:p>
            <a:pPr marL="937894" marR="132080" algn="just">
              <a:lnSpc>
                <a:spcPct val="115599"/>
              </a:lnSpc>
              <a:buChar char="•"/>
              <a:tabLst>
                <a:tab pos="1067435" algn="l"/>
              </a:tabLst>
            </a:pPr>
            <a:r>
              <a:rPr lang="ro-RO" sz="2000" spc="95" dirty="0">
                <a:latin typeface="Verdana"/>
                <a:cs typeface="Verdana"/>
              </a:rPr>
              <a:t> </a:t>
            </a:r>
            <a:r>
              <a:rPr sz="2000" spc="95" dirty="0" err="1">
                <a:latin typeface="Verdana"/>
                <a:cs typeface="Verdana"/>
              </a:rPr>
              <a:t>sprijinirea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20" dirty="0">
                <a:latin typeface="Verdana"/>
                <a:cs typeface="Verdana"/>
              </a:rPr>
              <a:t>participării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în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35" dirty="0">
                <a:latin typeface="Verdana"/>
                <a:cs typeface="Verdana"/>
              </a:rPr>
              <a:t>cadrul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45" dirty="0" err="1">
                <a:latin typeface="Verdana"/>
                <a:cs typeface="Verdana"/>
              </a:rPr>
              <a:t>platformelor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S</a:t>
            </a:r>
            <a:r>
              <a:rPr sz="2000" spc="45" dirty="0">
                <a:latin typeface="Verdana"/>
                <a:cs typeface="Verdana"/>
              </a:rPr>
              <a:t>3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95" dirty="0">
                <a:latin typeface="Verdana"/>
                <a:cs typeface="Verdana"/>
              </a:rPr>
              <a:t>pentru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35" dirty="0">
                <a:latin typeface="Verdana"/>
                <a:cs typeface="Verdana"/>
              </a:rPr>
              <a:t>domeniile</a:t>
            </a:r>
            <a:r>
              <a:rPr sz="2000" spc="229" dirty="0">
                <a:latin typeface="Verdana"/>
                <a:cs typeface="Verdana"/>
              </a:rPr>
              <a:t> </a:t>
            </a:r>
            <a:r>
              <a:rPr sz="2000" spc="135" dirty="0">
                <a:latin typeface="Verdana"/>
                <a:cs typeface="Verdana"/>
              </a:rPr>
              <a:t>de </a:t>
            </a:r>
            <a:r>
              <a:rPr sz="2000" spc="-685" dirty="0">
                <a:latin typeface="Verdana"/>
                <a:cs typeface="Verdana"/>
              </a:rPr>
              <a:t> </a:t>
            </a:r>
            <a:r>
              <a:rPr sz="2000" spc="165" dirty="0">
                <a:latin typeface="Verdana"/>
                <a:cs typeface="Verdana"/>
              </a:rPr>
              <a:t>specializare</a:t>
            </a:r>
            <a:r>
              <a:rPr sz="2000" spc="220" dirty="0">
                <a:latin typeface="Verdana"/>
                <a:cs typeface="Verdana"/>
              </a:rPr>
              <a:t> </a:t>
            </a:r>
            <a:r>
              <a:rPr sz="2000" spc="125" dirty="0">
                <a:latin typeface="Verdana"/>
                <a:cs typeface="Verdana"/>
              </a:rPr>
              <a:t>inteligentă</a:t>
            </a:r>
            <a:r>
              <a:rPr sz="2000" spc="225" dirty="0">
                <a:latin typeface="Verdana"/>
                <a:cs typeface="Verdana"/>
              </a:rPr>
              <a:t> </a:t>
            </a:r>
            <a:r>
              <a:rPr sz="2000" spc="125" dirty="0">
                <a:latin typeface="Verdana"/>
                <a:cs typeface="Verdana"/>
              </a:rPr>
              <a:t>regionale.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53309B15-ED31-BA83-2D68-2C3E77D5B991}"/>
              </a:ext>
            </a:extLst>
          </p:cNvPr>
          <p:cNvSpPr txBox="1"/>
          <p:nvPr/>
        </p:nvSpPr>
        <p:spPr>
          <a:xfrm>
            <a:off x="8409455" y="9932319"/>
            <a:ext cx="3980179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320" dirty="0">
                <a:latin typeface="Calibri"/>
                <a:cs typeface="Calibri"/>
              </a:rPr>
              <a:t>FACEBOOK.COM/ADRSE.RO</a:t>
            </a:r>
            <a:endParaRPr sz="21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204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104" y="123189"/>
            <a:ext cx="7258049" cy="523874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7146176" y="8608610"/>
            <a:ext cx="1123950" cy="1676400"/>
          </a:xfrm>
          <a:custGeom>
            <a:avLst/>
            <a:gdLst/>
            <a:ahLst/>
            <a:cxnLst/>
            <a:rect l="l" t="t" r="r" b="b"/>
            <a:pathLst>
              <a:path w="1123950" h="1676400">
                <a:moveTo>
                  <a:pt x="0" y="1676377"/>
                </a:moveTo>
                <a:lnTo>
                  <a:pt x="0" y="0"/>
                </a:lnTo>
                <a:lnTo>
                  <a:pt x="1123950" y="0"/>
                </a:lnTo>
                <a:lnTo>
                  <a:pt x="1123950" y="1676377"/>
                </a:lnTo>
                <a:lnTo>
                  <a:pt x="0" y="1676377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48332" y="6077305"/>
            <a:ext cx="2876549" cy="2771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8766" y="9659971"/>
            <a:ext cx="17449799" cy="14287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0"/>
            <a:ext cx="2381250" cy="1467485"/>
            <a:chOff x="0" y="0"/>
            <a:chExt cx="2381250" cy="1467485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2381250" cy="1467485"/>
            </a:xfrm>
            <a:custGeom>
              <a:avLst/>
              <a:gdLst/>
              <a:ahLst/>
              <a:cxnLst/>
              <a:rect l="l" t="t" r="r" b="b"/>
              <a:pathLst>
                <a:path w="2381250" h="1467485">
                  <a:moveTo>
                    <a:pt x="2381249" y="1466867"/>
                  </a:moveTo>
                  <a:lnTo>
                    <a:pt x="0" y="1466867"/>
                  </a:lnTo>
                  <a:lnTo>
                    <a:pt x="0" y="0"/>
                  </a:lnTo>
                  <a:lnTo>
                    <a:pt x="2381249" y="0"/>
                  </a:lnTo>
                  <a:lnTo>
                    <a:pt x="2381249" y="1466867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002" y="0"/>
              <a:ext cx="761999" cy="120014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33316" y="1594573"/>
            <a:ext cx="8164195" cy="13093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sz="2800" spc="455" dirty="0">
                <a:solidFill>
                  <a:srgbClr val="FFFFFF"/>
                </a:solidFill>
                <a:latin typeface="Calibri"/>
                <a:cs typeface="Calibri"/>
              </a:rPr>
              <a:t>PRIORITATEA</a:t>
            </a:r>
            <a:r>
              <a:rPr sz="28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8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29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8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48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409" dirty="0">
                <a:solidFill>
                  <a:srgbClr val="FFFFFF"/>
                </a:solidFill>
                <a:latin typeface="Calibri"/>
                <a:cs typeface="Calibri"/>
              </a:rPr>
              <a:t>REGIUNE</a:t>
            </a:r>
            <a:r>
              <a:rPr sz="28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434" dirty="0">
                <a:solidFill>
                  <a:srgbClr val="FFFFFF"/>
                </a:solidFill>
                <a:latin typeface="Calibri"/>
                <a:cs typeface="Calibri"/>
              </a:rPr>
              <a:t>COMPETITIVĂ </a:t>
            </a:r>
            <a:r>
              <a:rPr sz="2800" spc="-6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430" dirty="0">
                <a:solidFill>
                  <a:srgbClr val="FFFFFF"/>
                </a:solidFill>
                <a:latin typeface="Calibri"/>
                <a:cs typeface="Calibri"/>
              </a:rPr>
              <a:t>PRIN </a:t>
            </a:r>
            <a:r>
              <a:rPr sz="2800" spc="415" dirty="0">
                <a:solidFill>
                  <a:srgbClr val="FFFFFF"/>
                </a:solidFill>
                <a:latin typeface="Calibri"/>
                <a:cs typeface="Calibri"/>
              </a:rPr>
              <a:t>INOVARE, </a:t>
            </a:r>
            <a:r>
              <a:rPr sz="2800" spc="440" dirty="0">
                <a:solidFill>
                  <a:srgbClr val="FFFFFF"/>
                </a:solidFill>
                <a:latin typeface="Calibri"/>
                <a:cs typeface="Calibri"/>
              </a:rPr>
              <a:t>DIGITALIZARE </a:t>
            </a:r>
            <a:r>
              <a:rPr sz="2800" spc="370" dirty="0">
                <a:solidFill>
                  <a:srgbClr val="FFFFFF"/>
                </a:solidFill>
                <a:latin typeface="Calibri"/>
                <a:cs typeface="Calibri"/>
              </a:rPr>
              <a:t>ȘI </a:t>
            </a:r>
            <a:r>
              <a:rPr sz="2800" spc="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430" dirty="0">
                <a:solidFill>
                  <a:srgbClr val="FFFFFF"/>
                </a:solidFill>
                <a:latin typeface="Calibri"/>
                <a:cs typeface="Calibri"/>
              </a:rPr>
              <a:t>ÎNTREPRINDERI</a:t>
            </a:r>
            <a:r>
              <a:rPr sz="28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409" dirty="0">
                <a:solidFill>
                  <a:srgbClr val="FFFFFF"/>
                </a:solidFill>
                <a:latin typeface="Calibri"/>
                <a:cs typeface="Calibri"/>
              </a:rPr>
              <a:t>DINAMICE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56038" y="9947555"/>
            <a:ext cx="2526030" cy="3270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580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sz="2100" b="1" spc="30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5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2100" b="1" spc="409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sz="2100" b="1" spc="370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65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sz="2100" b="1" spc="385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2100" b="1" spc="30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2100" b="1" spc="370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100" b="1" spc="355" dirty="0">
                <a:solidFill>
                  <a:schemeClr val="bg1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endParaRPr sz="2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89118" y="9947555"/>
            <a:ext cx="3980179" cy="35052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320" dirty="0">
                <a:solidFill>
                  <a:srgbClr val="FFFFFF"/>
                </a:solidFill>
                <a:latin typeface="Calibri"/>
                <a:cs typeface="Calibri"/>
              </a:rPr>
              <a:t>FACEBOOK.COM/ADRSE.RO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5235" y="3292785"/>
            <a:ext cx="9624695" cy="57536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14295">
              <a:lnSpc>
                <a:spcPct val="114599"/>
              </a:lnSpc>
              <a:spcBef>
                <a:spcPts val="100"/>
              </a:spcBef>
            </a:pPr>
            <a:r>
              <a:rPr sz="2400" b="1" spc="75" dirty="0">
                <a:solidFill>
                  <a:srgbClr val="FFFFFF"/>
                </a:solidFill>
                <a:latin typeface="Trebuchet MS"/>
                <a:cs typeface="Trebuchet MS"/>
              </a:rPr>
              <a:t>Obiectiv </a:t>
            </a:r>
            <a:r>
              <a:rPr sz="2400" b="1" spc="50" dirty="0">
                <a:solidFill>
                  <a:srgbClr val="FFFFFF"/>
                </a:solidFill>
                <a:latin typeface="Trebuchet MS"/>
                <a:cs typeface="Trebuchet MS"/>
              </a:rPr>
              <a:t>specific </a:t>
            </a:r>
            <a:r>
              <a:rPr sz="2400" b="1" spc="60" dirty="0">
                <a:solidFill>
                  <a:srgbClr val="FFFFFF"/>
                </a:solidFill>
                <a:latin typeface="Trebuchet MS"/>
                <a:cs typeface="Trebuchet MS"/>
              </a:rPr>
              <a:t>FEDR </a:t>
            </a:r>
            <a:r>
              <a:rPr sz="2400" b="1" spc="170" dirty="0">
                <a:solidFill>
                  <a:srgbClr val="FFFFFF"/>
                </a:solidFill>
                <a:latin typeface="Trebuchet MS"/>
                <a:cs typeface="Trebuchet MS"/>
              </a:rPr>
              <a:t>a </a:t>
            </a:r>
            <a:r>
              <a:rPr sz="2400" b="1" spc="-40" dirty="0">
                <a:solidFill>
                  <a:srgbClr val="FFFFFF"/>
                </a:solidFill>
                <a:latin typeface="Trebuchet MS"/>
                <a:cs typeface="Trebuchet MS"/>
              </a:rPr>
              <a:t>(i) </a:t>
            </a:r>
            <a:r>
              <a:rPr sz="2400" b="1" spc="85" dirty="0">
                <a:solidFill>
                  <a:srgbClr val="FFFFFF"/>
                </a:solidFill>
                <a:latin typeface="Trebuchet MS"/>
                <a:cs typeface="Trebuchet MS"/>
              </a:rPr>
              <a:t>Dezvoltarea şi </a:t>
            </a:r>
            <a:r>
              <a:rPr sz="2400" b="1" spc="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70" dirty="0">
                <a:solidFill>
                  <a:srgbClr val="FFFFFF"/>
                </a:solidFill>
                <a:latin typeface="Trebuchet MS"/>
                <a:cs typeface="Trebuchet MS"/>
              </a:rPr>
              <a:t>creşterea</a:t>
            </a:r>
            <a:r>
              <a:rPr sz="2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80" dirty="0">
                <a:solidFill>
                  <a:srgbClr val="FFFFFF"/>
                </a:solidFill>
                <a:latin typeface="Trebuchet MS"/>
                <a:cs typeface="Trebuchet MS"/>
              </a:rPr>
              <a:t>capacităţilor</a:t>
            </a:r>
            <a:r>
              <a:rPr sz="2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2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55" dirty="0">
                <a:solidFill>
                  <a:srgbClr val="FFFFFF"/>
                </a:solidFill>
                <a:latin typeface="Trebuchet MS"/>
                <a:cs typeface="Trebuchet MS"/>
              </a:rPr>
              <a:t>cercetare</a:t>
            </a:r>
            <a:r>
              <a:rPr sz="2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FFFFFF"/>
                </a:solidFill>
                <a:latin typeface="Trebuchet MS"/>
                <a:cs typeface="Trebuchet MS"/>
              </a:rPr>
              <a:t>şi</a:t>
            </a:r>
            <a:r>
              <a:rPr sz="2400" b="1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95" dirty="0">
                <a:solidFill>
                  <a:srgbClr val="FFFFFF"/>
                </a:solidFill>
                <a:latin typeface="Trebuchet MS"/>
                <a:cs typeface="Trebuchet MS"/>
              </a:rPr>
              <a:t>inovare </a:t>
            </a:r>
            <a:r>
              <a:rPr sz="2400" b="1" spc="-7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FFFFFF"/>
                </a:solidFill>
                <a:latin typeface="Trebuchet MS"/>
                <a:cs typeface="Trebuchet MS"/>
              </a:rPr>
              <a:t>şi</a:t>
            </a:r>
            <a:r>
              <a:rPr sz="2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20" dirty="0">
                <a:solidFill>
                  <a:srgbClr val="FFFFFF"/>
                </a:solidFill>
                <a:latin typeface="Trebuchet MS"/>
                <a:cs typeface="Trebuchet MS"/>
              </a:rPr>
              <a:t>adoptarea</a:t>
            </a:r>
            <a:r>
              <a:rPr sz="2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FFFFFF"/>
                </a:solidFill>
                <a:latin typeface="Trebuchet MS"/>
                <a:cs typeface="Trebuchet MS"/>
              </a:rPr>
              <a:t>tehnologiilor</a:t>
            </a:r>
            <a:r>
              <a:rPr sz="2400" b="1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130" dirty="0">
                <a:solidFill>
                  <a:srgbClr val="FFFFFF"/>
                </a:solidFill>
                <a:latin typeface="Trebuchet MS"/>
                <a:cs typeface="Trebuchet MS"/>
              </a:rPr>
              <a:t>avansate</a:t>
            </a:r>
            <a:endParaRPr sz="2400" dirty="0">
              <a:latin typeface="Trebuchet MS"/>
              <a:cs typeface="Trebuchet MS"/>
            </a:endParaRPr>
          </a:p>
          <a:p>
            <a:pPr marL="193040" marR="1692275">
              <a:lnSpc>
                <a:spcPct val="115599"/>
              </a:lnSpc>
              <a:spcBef>
                <a:spcPts val="1964"/>
              </a:spcBef>
            </a:pPr>
            <a:r>
              <a:rPr sz="2000" spc="135" dirty="0">
                <a:solidFill>
                  <a:srgbClr val="FFFFFF"/>
                </a:solidFill>
                <a:latin typeface="Verdana"/>
                <a:cs typeface="Verdana"/>
              </a:rPr>
              <a:t>Acțiunea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09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2000" spc="-5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4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000" spc="-5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Verdana"/>
                <a:cs typeface="Verdana"/>
              </a:rPr>
              <a:t>Sprijinirea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transferului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Verdana"/>
                <a:cs typeface="Verdana"/>
              </a:rPr>
              <a:t>tehnologic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Verdana"/>
                <a:cs typeface="Verdana"/>
              </a:rPr>
              <a:t>pentru </a:t>
            </a:r>
            <a:r>
              <a:rPr sz="2000" spc="-6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Verdana"/>
                <a:cs typeface="Verdana"/>
              </a:rPr>
              <a:t>creșterea</a:t>
            </a:r>
            <a:r>
              <a:rPr sz="20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gradului</a:t>
            </a:r>
            <a:r>
              <a:rPr sz="20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inovare</a:t>
            </a:r>
            <a:r>
              <a:rPr sz="20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Verdana"/>
                <a:cs typeface="Verdana"/>
              </a:rPr>
              <a:t>întreprinderilor</a:t>
            </a:r>
            <a:r>
              <a:rPr sz="20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85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endParaRPr sz="2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 dirty="0">
              <a:latin typeface="Verdana"/>
              <a:cs typeface="Verdana"/>
            </a:endParaRPr>
          </a:p>
          <a:p>
            <a:pPr marL="982344">
              <a:lnSpc>
                <a:spcPct val="100000"/>
              </a:lnSpc>
            </a:pP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Activități</a:t>
            </a:r>
            <a:r>
              <a:rPr sz="20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orientative:</a:t>
            </a:r>
            <a:endParaRPr sz="2000" dirty="0">
              <a:latin typeface="Verdana"/>
              <a:cs typeface="Verdana"/>
            </a:endParaRPr>
          </a:p>
          <a:p>
            <a:pPr marL="982344" marR="5080">
              <a:lnSpc>
                <a:spcPct val="115599"/>
              </a:lnSpc>
              <a:buFontTx/>
              <a:buChar char="•"/>
              <a:tabLst>
                <a:tab pos="1207135" algn="l"/>
              </a:tabLst>
            </a:pPr>
            <a:r>
              <a:rPr lang="ro-RO" sz="2000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50" dirty="0" err="1">
                <a:solidFill>
                  <a:srgbClr val="FFFFFF"/>
                </a:solidFill>
                <a:latin typeface="Verdana"/>
                <a:cs typeface="Verdana"/>
              </a:rPr>
              <a:t>crearea</a:t>
            </a:r>
            <a:r>
              <a:rPr sz="20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şi</a:t>
            </a:r>
            <a:r>
              <a:rPr sz="20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Verdana"/>
                <a:cs typeface="Verdana"/>
              </a:rPr>
              <a:t>dezvoltarea</a:t>
            </a:r>
            <a:r>
              <a:rPr sz="20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Verdana"/>
                <a:cs typeface="Verdana"/>
              </a:rPr>
              <a:t>EITT,</a:t>
            </a:r>
            <a:r>
              <a:rPr sz="20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Verdana"/>
                <a:cs typeface="Verdana"/>
              </a:rPr>
              <a:t>inclusiv</a:t>
            </a:r>
            <a:r>
              <a:rPr sz="20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Verdana"/>
                <a:cs typeface="Verdana"/>
              </a:rPr>
              <a:t>PST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Verdana"/>
                <a:cs typeface="Verdana"/>
              </a:rPr>
              <a:t>prin</a:t>
            </a:r>
            <a:r>
              <a:rPr sz="20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Verdana"/>
                <a:cs typeface="Verdana"/>
              </a:rPr>
              <a:t>construcţie, </a:t>
            </a:r>
            <a:r>
              <a:rPr sz="2000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modernizare,</a:t>
            </a:r>
            <a:r>
              <a:rPr sz="2000" spc="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35" dirty="0" err="1">
                <a:solidFill>
                  <a:srgbClr val="FFFFFF"/>
                </a:solidFill>
                <a:latin typeface="Verdana"/>
                <a:cs typeface="Verdana"/>
              </a:rPr>
              <a:t>extindere</a:t>
            </a:r>
            <a:r>
              <a:rPr lang="ro-RO" sz="2000" spc="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spc="-225" dirty="0">
                <a:solidFill>
                  <a:srgbClr val="FFFFFF"/>
                </a:solidFill>
                <a:latin typeface="Verdana"/>
                <a:cs typeface="Verdana"/>
              </a:rPr>
              <a:t>10</a:t>
            </a:r>
            <a:r>
              <a:rPr lang="ro-RO" sz="2000" spc="-22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lang="pt-BR" sz="2000" spc="-225" dirty="0">
                <a:solidFill>
                  <a:srgbClr val="FFFFFF"/>
                </a:solidFill>
                <a:latin typeface="Verdana"/>
                <a:cs typeface="Verdana"/>
              </a:rPr>
              <a:t>370</a:t>
            </a:r>
            <a:r>
              <a:rPr lang="ro-RO" sz="2000" spc="-22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lang="pt-BR" sz="2000" spc="-225" dirty="0">
                <a:solidFill>
                  <a:srgbClr val="FFFFFF"/>
                </a:solidFill>
                <a:latin typeface="Verdana"/>
                <a:cs typeface="Verdana"/>
              </a:rPr>
              <a:t>365</a:t>
            </a:r>
            <a:r>
              <a:rPr lang="ro-RO" sz="2000" spc="-22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lang="pt-BR" sz="2000" spc="25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pt-BR" sz="2000" spc="7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lang="pt-BR" sz="2000" spc="5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pt-BR" sz="2000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pt-BR" sz="20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pt-BR" sz="2000" spc="23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lang="pt-BR" sz="2000" spc="15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pt-BR" sz="2000" spc="10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pt-BR" sz="2000" spc="1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pt-BR" sz="2000" spc="-180" dirty="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lang="pt-BR" sz="2000" spc="19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lang="pt-BR" sz="2000" spc="-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2000" dirty="0">
              <a:latin typeface="Verdana"/>
              <a:cs typeface="Verdana"/>
            </a:endParaRPr>
          </a:p>
          <a:p>
            <a:pPr marL="1206500" indent="-224790">
              <a:lnSpc>
                <a:spcPct val="100000"/>
              </a:lnSpc>
              <a:spcBef>
                <a:spcPts val="375"/>
              </a:spcBef>
              <a:buChar char="•"/>
              <a:tabLst>
                <a:tab pos="1207135" algn="l"/>
              </a:tabLst>
            </a:pPr>
            <a:r>
              <a:rPr sz="2000" spc="135" dirty="0">
                <a:solidFill>
                  <a:srgbClr val="FFFFFF"/>
                </a:solidFill>
                <a:latin typeface="Verdana"/>
                <a:cs typeface="Verdana"/>
              </a:rPr>
              <a:t>dotarea</a:t>
            </a:r>
            <a:r>
              <a:rPr sz="20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cu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Verdana"/>
                <a:cs typeface="Verdana"/>
              </a:rPr>
              <a:t>active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Verdana"/>
                <a:cs typeface="Verdana"/>
              </a:rPr>
              <a:t>corporale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și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Verdana"/>
                <a:cs typeface="Verdana"/>
              </a:rPr>
              <a:t>necorporale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Verdana"/>
                <a:cs typeface="Verdana"/>
              </a:rPr>
              <a:t>acestora.</a:t>
            </a:r>
            <a:endParaRPr sz="2000" dirty="0">
              <a:latin typeface="Verdana"/>
              <a:cs typeface="Verdana"/>
            </a:endParaRPr>
          </a:p>
          <a:p>
            <a:pPr marL="982344" marR="327660">
              <a:lnSpc>
                <a:spcPct val="115599"/>
              </a:lnSpc>
              <a:buChar char="•"/>
              <a:tabLst>
                <a:tab pos="1207135" algn="l"/>
              </a:tabLst>
            </a:pPr>
            <a:r>
              <a:rPr lang="ro-RO" sz="2000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30" dirty="0" err="1">
                <a:solidFill>
                  <a:srgbClr val="FFFFFF"/>
                </a:solidFill>
                <a:latin typeface="Verdana"/>
                <a:cs typeface="Verdana"/>
              </a:rPr>
              <a:t>achiziţionarea</a:t>
            </a:r>
            <a:r>
              <a:rPr sz="2000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000" spc="125" dirty="0">
                <a:solidFill>
                  <a:srgbClr val="FFFFFF"/>
                </a:solidFill>
                <a:latin typeface="Verdana"/>
                <a:cs typeface="Verdana"/>
              </a:rPr>
              <a:t>servicii </a:t>
            </a:r>
            <a:r>
              <a:rPr sz="20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000" spc="145" dirty="0">
                <a:solidFill>
                  <a:srgbClr val="FFFFFF"/>
                </a:solidFill>
                <a:latin typeface="Verdana"/>
                <a:cs typeface="Verdana"/>
              </a:rPr>
              <a:t>către </a:t>
            </a:r>
            <a:r>
              <a:rPr sz="2000" spc="55" dirty="0">
                <a:solidFill>
                  <a:srgbClr val="FFFFFF"/>
                </a:solidFill>
                <a:latin typeface="Verdana"/>
                <a:cs typeface="Verdana"/>
              </a:rPr>
              <a:t>IMM- </a:t>
            </a:r>
            <a:r>
              <a:rPr sz="2000" spc="10" dirty="0">
                <a:solidFill>
                  <a:srgbClr val="FFFFFF"/>
                </a:solidFill>
                <a:latin typeface="Verdana"/>
                <a:cs typeface="Verdana"/>
              </a:rPr>
              <a:t>uri </a:t>
            </a:r>
            <a:r>
              <a:rPr sz="2000" spc="-315" dirty="0">
                <a:solidFill>
                  <a:srgbClr val="FFFFFF"/>
                </a:solidFill>
                <a:latin typeface="Verdana"/>
                <a:cs typeface="Verdana"/>
              </a:rPr>
              <a:t>( </a:t>
            </a:r>
            <a:r>
              <a:rPr sz="2000" spc="145" dirty="0">
                <a:solidFill>
                  <a:srgbClr val="FFFFFF"/>
                </a:solidFill>
                <a:latin typeface="Verdana"/>
                <a:cs typeface="Verdana"/>
              </a:rPr>
              <a:t>vouchere </a:t>
            </a:r>
            <a:r>
              <a:rPr sz="20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000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55" dirty="0" err="1">
                <a:solidFill>
                  <a:srgbClr val="FFFFFF"/>
                </a:solidFill>
                <a:latin typeface="Verdana"/>
                <a:cs typeface="Verdana"/>
              </a:rPr>
              <a:t>inovare</a:t>
            </a:r>
            <a:r>
              <a:rPr sz="2000" spc="55" dirty="0">
                <a:solidFill>
                  <a:srgbClr val="FFFFFF"/>
                </a:solidFill>
                <a:latin typeface="Verdana"/>
                <a:cs typeface="Verdana"/>
              </a:rPr>
              <a:t>).</a:t>
            </a:r>
            <a:r>
              <a:rPr lang="ro-RO" sz="2000" spc="55" dirty="0">
                <a:solidFill>
                  <a:srgbClr val="FFFFFF"/>
                </a:solidFill>
                <a:latin typeface="Verdana"/>
                <a:cs typeface="Verdana"/>
              </a:rPr>
              <a:t> – 1.764.706 euro </a:t>
            </a:r>
            <a:r>
              <a:rPr lang="ro-RO" sz="2000" spc="23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lang="ro-RO" sz="2000" spc="15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ro-RO" sz="2000" spc="10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ro-RO" sz="2000" spc="1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ro-RO" sz="2000" spc="-180" dirty="0">
                <a:solidFill>
                  <a:srgbClr val="FFFFFF"/>
                </a:solidFill>
                <a:latin typeface="Verdana"/>
                <a:cs typeface="Verdana"/>
              </a:rPr>
              <a:t>+</a:t>
            </a:r>
            <a:r>
              <a:rPr lang="ro-RO" sz="2000" spc="19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lang="ro-RO" sz="2000" spc="-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2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50" dirty="0">
              <a:latin typeface="Verdana"/>
              <a:cs typeface="Verdana"/>
            </a:endParaRPr>
          </a:p>
          <a:p>
            <a:pPr marL="982344" marR="295910">
              <a:lnSpc>
                <a:spcPct val="115599"/>
              </a:lnSpc>
            </a:pP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Vor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000" spc="-5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Verdana"/>
                <a:cs typeface="Verdana"/>
              </a:rPr>
              <a:t>eligibile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doar</a:t>
            </a:r>
            <a:r>
              <a:rPr sz="2000" spc="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Verdana"/>
                <a:cs typeface="Verdana"/>
              </a:rPr>
              <a:t>proiectele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dezvoltate</a:t>
            </a:r>
            <a:r>
              <a:rPr sz="2000" spc="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în</a:t>
            </a:r>
            <a:r>
              <a:rPr sz="2000" spc="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Verdana"/>
                <a:cs typeface="Verdana"/>
              </a:rPr>
              <a:t>domeniile</a:t>
            </a:r>
            <a:r>
              <a:rPr sz="2000" spc="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000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Verdana"/>
                <a:cs typeface="Verdana"/>
              </a:rPr>
              <a:t>specializare</a:t>
            </a:r>
            <a:r>
              <a:rPr sz="20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Verdana"/>
                <a:cs typeface="Verdana"/>
              </a:rPr>
              <a:t>inteligenta</a:t>
            </a:r>
            <a:r>
              <a:rPr sz="200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Verdana"/>
                <a:cs typeface="Verdana"/>
              </a:rPr>
              <a:t>regionale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EFD96-054C-44F4-9311-CE10DB249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49548"/>
            <a:ext cx="13901466" cy="2057400"/>
          </a:xfrm>
        </p:spPr>
        <p:txBody>
          <a:bodyPr>
            <a:normAutofit fontScale="90000"/>
          </a:bodyPr>
          <a:lstStyle/>
          <a:p>
            <a:br>
              <a:rPr lang="ro-RO" sz="3600" dirty="0"/>
            </a:br>
            <a:br>
              <a:rPr lang="ro-RO" sz="3600" dirty="0"/>
            </a:br>
            <a:br>
              <a:rPr lang="ro-RO" sz="3600" dirty="0"/>
            </a:br>
            <a:r>
              <a:rPr lang="ro-RO" sz="4050" dirty="0"/>
              <a:t>Domeniile de specializare inteligentă ale Regiunii Sud-Est</a:t>
            </a:r>
            <a:br>
              <a:rPr lang="ro-RO" sz="4050" dirty="0"/>
            </a:br>
            <a:br>
              <a:rPr lang="ro-RO" sz="4050" dirty="0"/>
            </a:br>
            <a:endParaRPr lang="en-US" sz="4050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9F8F874-09CC-4E19-AFD7-D25E35E298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033569"/>
              </p:ext>
            </p:extLst>
          </p:nvPr>
        </p:nvGraphicFramePr>
        <p:xfrm>
          <a:off x="1191061" y="2950565"/>
          <a:ext cx="14076950" cy="550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DE3F6A4-94A9-40C7-9974-3768CE32B6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2814"/>
            <a:ext cx="2382120" cy="1360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96A6EA-3C6E-4381-A0C5-9A9C82773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5972" y="8264744"/>
            <a:ext cx="1170534" cy="18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10984EC-802A-4572-930D-2CAFA2B0A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A1EA0B8-D2DC-4003-8DA2-6A8AEF9FB7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C7D786-D973-43ED-A2DA-1706B941A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8928B4B-5ABE-4B11-824A-C332A44562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9543EB7-5903-4FBC-A83A-855C96926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952ED59-6602-4F0F-B5F0-BE7C663A5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750EC3E-E591-4ABE-ACBF-360719712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612E2C1-7B4D-4017-B6CD-67B59C821B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98A16BB-E3DA-4066-BC6F-56617BE62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35BE859-B4B0-48AC-A198-465612AD9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72D96FF-F091-49C0-AD31-EA9CC0E34A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5946B3A-2607-4AED-BD7D-729B4CD657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9689BBF-DA5F-4474-BE61-F5BE4F9E8C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67DEB02-D62C-48E3-93A1-DD6C19CF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0D76510-4067-4BDE-A79E-36D0CA43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CCEAC42-0DB9-4E77-B5EC-078B13D22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4EAAA6D-F4DB-4D7A-AB43-A31480734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DC684C5-FFFF-497F-B532-324C4554A9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2" y="0"/>
            <a:ext cx="18287365" cy="10285095"/>
            <a:chOff x="1232" y="0"/>
            <a:chExt cx="18287365" cy="10285095"/>
          </a:xfrm>
        </p:grpSpPr>
        <p:sp>
          <p:nvSpPr>
            <p:cNvPr id="3" name="object 3"/>
            <p:cNvSpPr/>
            <p:nvPr/>
          </p:nvSpPr>
          <p:spPr>
            <a:xfrm>
              <a:off x="1232" y="0"/>
              <a:ext cx="2837815" cy="10285095"/>
            </a:xfrm>
            <a:custGeom>
              <a:avLst/>
              <a:gdLst/>
              <a:ahLst/>
              <a:cxnLst/>
              <a:rect l="l" t="t" r="r" b="b"/>
              <a:pathLst>
                <a:path w="2837815" h="10285095">
                  <a:moveTo>
                    <a:pt x="2837217" y="10284637"/>
                  </a:moveTo>
                  <a:lnTo>
                    <a:pt x="592611" y="10284637"/>
                  </a:lnTo>
                  <a:lnTo>
                    <a:pt x="0" y="0"/>
                  </a:lnTo>
                  <a:lnTo>
                    <a:pt x="2244605" y="0"/>
                  </a:lnTo>
                  <a:lnTo>
                    <a:pt x="2837217" y="10284637"/>
                  </a:lnTo>
                  <a:close/>
                </a:path>
              </a:pathLst>
            </a:custGeom>
            <a:solidFill>
              <a:srgbClr val="00204A">
                <a:alpha val="8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565" y="2205541"/>
              <a:ext cx="5879822" cy="58798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766" y="9659971"/>
              <a:ext cx="17449799" cy="142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76732" y="7904167"/>
              <a:ext cx="2895599" cy="16287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76702" y="118540"/>
              <a:ext cx="2111296" cy="14096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61090" y="229514"/>
            <a:ext cx="9565005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spc="-35" dirty="0">
                <a:solidFill>
                  <a:srgbClr val="000000"/>
                </a:solidFill>
                <a:latin typeface="Arial"/>
                <a:cs typeface="Arial"/>
              </a:rPr>
              <a:t>PRIORITATEA </a:t>
            </a:r>
            <a:r>
              <a:rPr sz="2800" spc="80" dirty="0">
                <a:solidFill>
                  <a:srgbClr val="000000"/>
                </a:solidFill>
                <a:latin typeface="Arial"/>
                <a:cs typeface="Arial"/>
              </a:rPr>
              <a:t>1 </a:t>
            </a:r>
            <a:r>
              <a:rPr sz="2800" spc="-45" dirty="0">
                <a:solidFill>
                  <a:srgbClr val="000000"/>
                </a:solidFill>
                <a:latin typeface="Arial"/>
                <a:cs typeface="Arial"/>
              </a:rPr>
              <a:t>- </a:t>
            </a:r>
            <a:r>
              <a:rPr sz="2800" spc="50" dirty="0">
                <a:solidFill>
                  <a:srgbClr val="000000"/>
                </a:solidFill>
                <a:latin typeface="Arial"/>
                <a:cs typeface="Arial"/>
              </a:rPr>
              <a:t>O </a:t>
            </a:r>
            <a:r>
              <a:rPr sz="2800" spc="-45" dirty="0">
                <a:solidFill>
                  <a:srgbClr val="000000"/>
                </a:solidFill>
                <a:latin typeface="Arial"/>
                <a:cs typeface="Arial"/>
              </a:rPr>
              <a:t>REGIUNE </a:t>
            </a:r>
            <a:r>
              <a:rPr sz="2800" spc="10" dirty="0">
                <a:solidFill>
                  <a:srgbClr val="000000"/>
                </a:solidFill>
                <a:latin typeface="Arial"/>
                <a:cs typeface="Arial"/>
              </a:rPr>
              <a:t>COMPETITIVĂ </a:t>
            </a:r>
            <a:r>
              <a:rPr sz="2800" spc="65" dirty="0">
                <a:solidFill>
                  <a:srgbClr val="000000"/>
                </a:solidFill>
                <a:latin typeface="Arial"/>
                <a:cs typeface="Arial"/>
              </a:rPr>
              <a:t>PRIN </a:t>
            </a:r>
            <a:r>
              <a:rPr sz="2800" spc="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spc="30" dirty="0">
                <a:solidFill>
                  <a:srgbClr val="000000"/>
                </a:solidFill>
                <a:latin typeface="Arial"/>
                <a:cs typeface="Arial"/>
              </a:rPr>
              <a:t>INOVARE,</a:t>
            </a:r>
            <a:r>
              <a:rPr sz="280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"/>
                <a:cs typeface="Arial"/>
              </a:rPr>
              <a:t>DIGITALIZARE</a:t>
            </a:r>
            <a:r>
              <a:rPr sz="280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spc="-30" dirty="0">
                <a:solidFill>
                  <a:srgbClr val="000000"/>
                </a:solidFill>
                <a:latin typeface="Arial"/>
                <a:cs typeface="Arial"/>
              </a:rPr>
              <a:t>ȘI</a:t>
            </a:r>
            <a:r>
              <a:rPr sz="280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ÎNTREPRINDERI</a:t>
            </a:r>
            <a:r>
              <a:rPr sz="280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spc="70" dirty="0">
                <a:solidFill>
                  <a:srgbClr val="000000"/>
                </a:solidFill>
                <a:latin typeface="Arial"/>
                <a:cs typeface="Arial"/>
              </a:rPr>
              <a:t>DINAMICE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87503" y="9855482"/>
            <a:ext cx="2526030" cy="35052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100" b="1" spc="580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WWW</a:t>
            </a:r>
            <a:r>
              <a:rPr sz="2100" b="1" spc="30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.</a:t>
            </a:r>
            <a:r>
              <a:rPr sz="2100" b="1" spc="375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A</a:t>
            </a:r>
            <a:r>
              <a:rPr sz="2100" b="1" spc="409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D</a:t>
            </a:r>
            <a:r>
              <a:rPr sz="2100" b="1" spc="370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R</a:t>
            </a:r>
            <a:r>
              <a:rPr sz="2100" b="1" spc="365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S</a:t>
            </a:r>
            <a:r>
              <a:rPr sz="2100" b="1" spc="385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E</a:t>
            </a:r>
            <a:r>
              <a:rPr sz="2100" b="1" spc="30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.</a:t>
            </a:r>
            <a:r>
              <a:rPr sz="2100" b="1" spc="370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R</a:t>
            </a:r>
            <a:r>
              <a:rPr sz="2100" b="1" spc="355" dirty="0">
                <a:solidFill>
                  <a:srgbClr val="1B2032"/>
                </a:solidFill>
                <a:latin typeface="Calibri"/>
                <a:cs typeface="Calibri"/>
                <a:hlinkClick r:id="rId6"/>
              </a:rPr>
              <a:t>O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320" dirty="0"/>
              <a:t>FACEBOOK.COM/ADRSE.RO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781618" y="1311239"/>
            <a:ext cx="1245298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2400" b="1" spc="75" dirty="0">
                <a:solidFill>
                  <a:srgbClr val="004AAC"/>
                </a:solidFill>
                <a:latin typeface="Trebuchet MS"/>
                <a:cs typeface="Trebuchet MS"/>
              </a:rPr>
              <a:t>Obiectiv </a:t>
            </a:r>
            <a:r>
              <a:rPr sz="2400" b="1" spc="50" dirty="0">
                <a:solidFill>
                  <a:srgbClr val="004AAC"/>
                </a:solidFill>
                <a:latin typeface="Trebuchet MS"/>
                <a:cs typeface="Trebuchet MS"/>
              </a:rPr>
              <a:t>specific </a:t>
            </a:r>
            <a:r>
              <a:rPr sz="2400" b="1" spc="60" dirty="0">
                <a:solidFill>
                  <a:srgbClr val="004AAC"/>
                </a:solidFill>
                <a:latin typeface="Trebuchet MS"/>
                <a:cs typeface="Trebuchet MS"/>
              </a:rPr>
              <a:t>FEDR </a:t>
            </a:r>
            <a:r>
              <a:rPr sz="2400" b="1" spc="170" dirty="0">
                <a:solidFill>
                  <a:srgbClr val="004AAC"/>
                </a:solidFill>
                <a:latin typeface="Trebuchet MS"/>
                <a:cs typeface="Trebuchet MS"/>
              </a:rPr>
              <a:t>a </a:t>
            </a:r>
            <a:r>
              <a:rPr sz="2400" b="1" spc="-30" dirty="0">
                <a:solidFill>
                  <a:srgbClr val="004AAC"/>
                </a:solidFill>
                <a:latin typeface="Trebuchet MS"/>
                <a:cs typeface="Trebuchet MS"/>
              </a:rPr>
              <a:t>(ii) </a:t>
            </a:r>
            <a:r>
              <a:rPr sz="2400" b="1" spc="75" dirty="0">
                <a:solidFill>
                  <a:srgbClr val="004AAC"/>
                </a:solidFill>
                <a:latin typeface="Trebuchet MS"/>
                <a:cs typeface="Trebuchet MS"/>
              </a:rPr>
              <a:t>Valorificarea </a:t>
            </a:r>
            <a:r>
              <a:rPr sz="2400" b="1" spc="85" dirty="0">
                <a:solidFill>
                  <a:srgbClr val="004AAC"/>
                </a:solidFill>
                <a:latin typeface="Trebuchet MS"/>
                <a:cs typeface="Trebuchet MS"/>
              </a:rPr>
              <a:t>avantajelor </a:t>
            </a:r>
            <a:r>
              <a:rPr sz="2400" b="1" spc="40" dirty="0">
                <a:solidFill>
                  <a:srgbClr val="004AAC"/>
                </a:solidFill>
                <a:latin typeface="Trebuchet MS"/>
                <a:cs typeface="Trebuchet MS"/>
              </a:rPr>
              <a:t>digitalizării, </a:t>
            </a:r>
            <a:r>
              <a:rPr sz="2400" b="1" spc="85" dirty="0">
                <a:solidFill>
                  <a:srgbClr val="004AAC"/>
                </a:solidFill>
                <a:latin typeface="Trebuchet MS"/>
                <a:cs typeface="Trebuchet MS"/>
              </a:rPr>
              <a:t>în </a:t>
            </a:r>
            <a:r>
              <a:rPr sz="2400" b="1" spc="60" dirty="0">
                <a:solidFill>
                  <a:srgbClr val="004AAC"/>
                </a:solidFill>
                <a:latin typeface="Trebuchet MS"/>
                <a:cs typeface="Trebuchet MS"/>
              </a:rPr>
              <a:t>beneficiul </a:t>
            </a:r>
            <a:r>
              <a:rPr sz="2400" b="1" spc="6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50" dirty="0">
                <a:solidFill>
                  <a:srgbClr val="004AAC"/>
                </a:solidFill>
                <a:latin typeface="Trebuchet MS"/>
                <a:cs typeface="Trebuchet MS"/>
              </a:rPr>
              <a:t>cetăţenilor,</a:t>
            </a:r>
            <a:r>
              <a:rPr sz="2400" b="1" spc="-8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95" dirty="0">
                <a:solidFill>
                  <a:srgbClr val="004AAC"/>
                </a:solidFill>
                <a:latin typeface="Trebuchet MS"/>
                <a:cs typeface="Trebuchet MS"/>
              </a:rPr>
              <a:t>al</a:t>
            </a:r>
            <a:r>
              <a:rPr sz="2400" b="1" spc="-8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75" dirty="0">
                <a:solidFill>
                  <a:srgbClr val="004AAC"/>
                </a:solidFill>
                <a:latin typeface="Trebuchet MS"/>
                <a:cs typeface="Trebuchet MS"/>
              </a:rPr>
              <a:t>companiilor,</a:t>
            </a:r>
            <a:r>
              <a:rPr sz="2400" b="1" spc="-8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95" dirty="0">
                <a:solidFill>
                  <a:srgbClr val="004AAC"/>
                </a:solidFill>
                <a:latin typeface="Trebuchet MS"/>
                <a:cs typeface="Trebuchet MS"/>
              </a:rPr>
              <a:t>al</a:t>
            </a:r>
            <a:r>
              <a:rPr sz="2400" b="1" spc="-8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75" dirty="0">
                <a:solidFill>
                  <a:srgbClr val="004AAC"/>
                </a:solidFill>
                <a:latin typeface="Trebuchet MS"/>
                <a:cs typeface="Trebuchet MS"/>
              </a:rPr>
              <a:t>organizaţiilor</a:t>
            </a:r>
            <a:r>
              <a:rPr sz="2400" b="1" spc="-8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80" dirty="0">
                <a:solidFill>
                  <a:srgbClr val="004AAC"/>
                </a:solidFill>
                <a:latin typeface="Trebuchet MS"/>
                <a:cs typeface="Trebuchet MS"/>
              </a:rPr>
              <a:t>de</a:t>
            </a:r>
            <a:r>
              <a:rPr sz="2400" b="1" spc="-8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55" dirty="0">
                <a:solidFill>
                  <a:srgbClr val="004AAC"/>
                </a:solidFill>
                <a:latin typeface="Trebuchet MS"/>
                <a:cs typeface="Trebuchet MS"/>
              </a:rPr>
              <a:t>cercetare</a:t>
            </a:r>
            <a:r>
              <a:rPr sz="2400" b="1" spc="-8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85" dirty="0">
                <a:solidFill>
                  <a:srgbClr val="004AAC"/>
                </a:solidFill>
                <a:latin typeface="Trebuchet MS"/>
                <a:cs typeface="Trebuchet MS"/>
              </a:rPr>
              <a:t>şi</a:t>
            </a:r>
            <a:r>
              <a:rPr sz="2400" b="1" spc="-8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95" dirty="0">
                <a:solidFill>
                  <a:srgbClr val="004AAC"/>
                </a:solidFill>
                <a:latin typeface="Trebuchet MS"/>
                <a:cs typeface="Trebuchet MS"/>
              </a:rPr>
              <a:t>al</a:t>
            </a:r>
            <a:r>
              <a:rPr sz="2400" b="1" spc="-85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90" dirty="0">
                <a:solidFill>
                  <a:srgbClr val="004AAC"/>
                </a:solidFill>
                <a:latin typeface="Trebuchet MS"/>
                <a:cs typeface="Trebuchet MS"/>
              </a:rPr>
              <a:t>autorităţilor</a:t>
            </a:r>
            <a:r>
              <a:rPr sz="2400" b="1" spc="-80" dirty="0">
                <a:solidFill>
                  <a:srgbClr val="004AAC"/>
                </a:solidFill>
                <a:latin typeface="Trebuchet MS"/>
                <a:cs typeface="Trebuchet MS"/>
              </a:rPr>
              <a:t> </a:t>
            </a:r>
            <a:r>
              <a:rPr sz="2400" b="1" spc="65" dirty="0">
                <a:solidFill>
                  <a:srgbClr val="004AAC"/>
                </a:solidFill>
                <a:latin typeface="Trebuchet MS"/>
                <a:cs typeface="Trebuchet MS"/>
              </a:rPr>
              <a:t>publice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31189" y="3008123"/>
            <a:ext cx="11454765" cy="55840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325" dirty="0">
                <a:latin typeface="Calibri"/>
                <a:cs typeface="Calibri"/>
              </a:rPr>
              <a:t>ACȚIUNEA</a:t>
            </a:r>
            <a:r>
              <a:rPr sz="2100" b="1" spc="135" dirty="0">
                <a:latin typeface="Calibri"/>
                <a:cs typeface="Calibri"/>
              </a:rPr>
              <a:t> </a:t>
            </a:r>
            <a:r>
              <a:rPr sz="2100" b="1" spc="5" dirty="0">
                <a:latin typeface="Calibri"/>
                <a:cs typeface="Calibri"/>
              </a:rPr>
              <a:t>1.3</a:t>
            </a:r>
            <a:r>
              <a:rPr sz="2100" b="1" spc="140" dirty="0">
                <a:latin typeface="Calibri"/>
                <a:cs typeface="Calibri"/>
              </a:rPr>
              <a:t> </a:t>
            </a:r>
            <a:r>
              <a:rPr sz="2100" b="1" spc="375" dirty="0">
                <a:latin typeface="Calibri"/>
                <a:cs typeface="Calibri"/>
              </a:rPr>
              <a:t>CREȘTEREA</a:t>
            </a:r>
            <a:r>
              <a:rPr sz="2100" b="1" spc="140" dirty="0">
                <a:latin typeface="Calibri"/>
                <a:cs typeface="Calibri"/>
              </a:rPr>
              <a:t> </a:t>
            </a:r>
            <a:r>
              <a:rPr sz="2100" b="1" spc="315" dirty="0">
                <a:latin typeface="Calibri"/>
                <a:cs typeface="Calibri"/>
              </a:rPr>
              <a:t>GRADULUI</a:t>
            </a:r>
            <a:r>
              <a:rPr sz="2100" b="1" spc="140" dirty="0">
                <a:latin typeface="Calibri"/>
                <a:cs typeface="Calibri"/>
              </a:rPr>
              <a:t> </a:t>
            </a:r>
            <a:r>
              <a:rPr sz="2100" b="1" spc="395" dirty="0">
                <a:latin typeface="Calibri"/>
                <a:cs typeface="Calibri"/>
              </a:rPr>
              <a:t>DE</a:t>
            </a:r>
            <a:r>
              <a:rPr sz="2100" b="1" spc="140" dirty="0">
                <a:latin typeface="Calibri"/>
                <a:cs typeface="Calibri"/>
              </a:rPr>
              <a:t> </a:t>
            </a:r>
            <a:r>
              <a:rPr sz="2100" b="1" spc="310" dirty="0">
                <a:latin typeface="Calibri"/>
                <a:cs typeface="Calibri"/>
              </a:rPr>
              <a:t>DIGITALIZARE</a:t>
            </a:r>
            <a:r>
              <a:rPr sz="2100" b="1" spc="140" dirty="0">
                <a:latin typeface="Calibri"/>
                <a:cs typeface="Calibri"/>
              </a:rPr>
              <a:t> </a:t>
            </a:r>
            <a:r>
              <a:rPr sz="2100" b="1" spc="229" dirty="0">
                <a:latin typeface="Calibri"/>
                <a:cs typeface="Calibri"/>
              </a:rPr>
              <a:t>ÎN</a:t>
            </a:r>
            <a:r>
              <a:rPr sz="2100" b="1" spc="140" dirty="0">
                <a:latin typeface="Calibri"/>
                <a:cs typeface="Calibri"/>
              </a:rPr>
              <a:t> </a:t>
            </a:r>
            <a:r>
              <a:rPr sz="2100" b="1" spc="204" dirty="0">
                <a:latin typeface="Calibri"/>
                <a:cs typeface="Calibri"/>
              </a:rPr>
              <a:t>IMM-URI</a:t>
            </a:r>
            <a:r>
              <a:rPr lang="ro-RO" sz="2100" b="1" spc="204" dirty="0">
                <a:latin typeface="Calibri"/>
                <a:cs typeface="Calibri"/>
              </a:rPr>
              <a:t> – 15.721.141 euro FEDR+BS</a:t>
            </a:r>
            <a:endParaRPr sz="2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500" dirty="0">
              <a:latin typeface="Calibri"/>
              <a:cs typeface="Calibri"/>
            </a:endParaRPr>
          </a:p>
          <a:p>
            <a:pPr marL="610235" algn="just">
              <a:lnSpc>
                <a:spcPct val="100000"/>
              </a:lnSpc>
              <a:spcBef>
                <a:spcPts val="2225"/>
              </a:spcBef>
            </a:pPr>
            <a:r>
              <a:rPr sz="2000" spc="15" dirty="0">
                <a:latin typeface="Verdana"/>
                <a:cs typeface="Verdana"/>
              </a:rPr>
              <a:t>A</a:t>
            </a:r>
            <a:r>
              <a:rPr sz="2000" spc="155" dirty="0">
                <a:latin typeface="Verdana"/>
                <a:cs typeface="Verdana"/>
              </a:rPr>
              <a:t>c</a:t>
            </a:r>
            <a:r>
              <a:rPr sz="2000" spc="-75" dirty="0">
                <a:latin typeface="Verdana"/>
                <a:cs typeface="Verdana"/>
              </a:rPr>
              <a:t>t</a:t>
            </a:r>
            <a:r>
              <a:rPr sz="2000" spc="-100" dirty="0">
                <a:latin typeface="Verdana"/>
                <a:cs typeface="Verdana"/>
              </a:rPr>
              <a:t>i</a:t>
            </a:r>
            <a:r>
              <a:rPr sz="2000" spc="-155" dirty="0">
                <a:latin typeface="Verdana"/>
                <a:cs typeface="Verdana"/>
              </a:rPr>
              <a:t>v</a:t>
            </a:r>
            <a:r>
              <a:rPr sz="2000" spc="-100" dirty="0">
                <a:latin typeface="Verdana"/>
                <a:cs typeface="Verdana"/>
              </a:rPr>
              <a:t>i</a:t>
            </a:r>
            <a:r>
              <a:rPr sz="2000" spc="-75" dirty="0">
                <a:latin typeface="Verdana"/>
                <a:cs typeface="Verdana"/>
              </a:rPr>
              <a:t>t</a:t>
            </a:r>
            <a:r>
              <a:rPr sz="2000" spc="-55" dirty="0">
                <a:latin typeface="Verdana"/>
                <a:cs typeface="Verdana"/>
              </a:rPr>
              <a:t>ă</a:t>
            </a:r>
            <a:r>
              <a:rPr sz="2000" spc="-75" dirty="0">
                <a:latin typeface="Verdana"/>
                <a:cs typeface="Verdana"/>
              </a:rPr>
              <a:t>ț</a:t>
            </a:r>
            <a:r>
              <a:rPr sz="2000" spc="-95" dirty="0">
                <a:latin typeface="Verdana"/>
                <a:cs typeface="Verdana"/>
              </a:rPr>
              <a:t>i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55" dirty="0">
                <a:latin typeface="Verdana"/>
                <a:cs typeface="Verdana"/>
              </a:rPr>
              <a:t>o</a:t>
            </a:r>
            <a:r>
              <a:rPr sz="2000" spc="-135" dirty="0">
                <a:latin typeface="Verdana"/>
                <a:cs typeface="Verdana"/>
              </a:rPr>
              <a:t>r</a:t>
            </a:r>
            <a:r>
              <a:rPr sz="2000" spc="-100" dirty="0">
                <a:latin typeface="Verdana"/>
                <a:cs typeface="Verdana"/>
              </a:rPr>
              <a:t>i</a:t>
            </a:r>
            <a:r>
              <a:rPr sz="2000" spc="60" dirty="0">
                <a:latin typeface="Verdana"/>
                <a:cs typeface="Verdana"/>
              </a:rPr>
              <a:t>e</a:t>
            </a:r>
            <a:r>
              <a:rPr sz="2000" spc="-120" dirty="0">
                <a:latin typeface="Verdana"/>
                <a:cs typeface="Verdana"/>
              </a:rPr>
              <a:t>n</a:t>
            </a:r>
            <a:r>
              <a:rPr sz="2000" spc="-75" dirty="0">
                <a:latin typeface="Verdana"/>
                <a:cs typeface="Verdana"/>
              </a:rPr>
              <a:t>t</a:t>
            </a:r>
            <a:r>
              <a:rPr sz="2000" spc="-55" dirty="0">
                <a:latin typeface="Verdana"/>
                <a:cs typeface="Verdana"/>
              </a:rPr>
              <a:t>a</a:t>
            </a:r>
            <a:r>
              <a:rPr sz="2000" spc="-75" dirty="0">
                <a:latin typeface="Verdana"/>
                <a:cs typeface="Verdana"/>
              </a:rPr>
              <a:t>t</a:t>
            </a:r>
            <a:r>
              <a:rPr sz="2000" spc="-100" dirty="0">
                <a:latin typeface="Verdana"/>
                <a:cs typeface="Verdana"/>
              </a:rPr>
              <a:t>i</a:t>
            </a:r>
            <a:r>
              <a:rPr sz="2000" spc="-155" dirty="0">
                <a:latin typeface="Verdana"/>
                <a:cs typeface="Verdana"/>
              </a:rPr>
              <a:t>v</a:t>
            </a:r>
            <a:r>
              <a:rPr sz="2000" spc="60" dirty="0">
                <a:latin typeface="Verdana"/>
                <a:cs typeface="Verdana"/>
              </a:rPr>
              <a:t>e</a:t>
            </a:r>
            <a:r>
              <a:rPr sz="2000" spc="-505" dirty="0">
                <a:latin typeface="Verdana"/>
                <a:cs typeface="Verdana"/>
              </a:rPr>
              <a:t>:</a:t>
            </a:r>
            <a:endParaRPr sz="2000" dirty="0">
              <a:latin typeface="Verdana"/>
              <a:cs typeface="Verdana"/>
            </a:endParaRPr>
          </a:p>
          <a:p>
            <a:pPr marL="610235" marR="194945" algn="just">
              <a:lnSpc>
                <a:spcPct val="128099"/>
              </a:lnSpc>
              <a:buChar char="•"/>
              <a:tabLst>
                <a:tab pos="787400" algn="l"/>
              </a:tabLst>
            </a:pPr>
            <a:r>
              <a:rPr lang="ro-RO" sz="2000" spc="-20" dirty="0">
                <a:latin typeface="Verdana"/>
                <a:cs typeface="Verdana"/>
              </a:rPr>
              <a:t> </a:t>
            </a:r>
            <a:r>
              <a:rPr sz="2000" spc="-20" dirty="0" err="1">
                <a:latin typeface="Verdana"/>
                <a:cs typeface="Verdana"/>
              </a:rPr>
              <a:t>dotare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20" dirty="0">
                <a:latin typeface="Verdana"/>
                <a:cs typeface="Verdana"/>
              </a:rPr>
              <a:t>cu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30" dirty="0">
                <a:latin typeface="Verdana"/>
                <a:cs typeface="Verdana"/>
              </a:rPr>
              <a:t>active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corporale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şi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5" dirty="0">
                <a:latin typeface="Verdana"/>
                <a:cs typeface="Verdana"/>
              </a:rPr>
              <a:t>necorporale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110" dirty="0">
                <a:latin typeface="Verdana"/>
                <a:cs typeface="Verdana"/>
              </a:rPr>
              <a:t>în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20" dirty="0">
                <a:latin typeface="Verdana"/>
                <a:cs typeface="Verdana"/>
              </a:rPr>
              <a:t>vederea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creșterii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60" dirty="0">
                <a:latin typeface="Verdana"/>
                <a:cs typeface="Verdana"/>
              </a:rPr>
              <a:t>gradului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de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55" dirty="0">
                <a:latin typeface="Verdana"/>
                <a:cs typeface="Verdana"/>
              </a:rPr>
              <a:t>digitalizare, </a:t>
            </a:r>
            <a:r>
              <a:rPr sz="2000" spc="-690" dirty="0">
                <a:latin typeface="Verdana"/>
                <a:cs typeface="Verdana"/>
              </a:rPr>
              <a:t> </a:t>
            </a:r>
            <a:r>
              <a:rPr sz="2000" spc="155" dirty="0">
                <a:latin typeface="Verdana"/>
                <a:cs typeface="Verdana"/>
              </a:rPr>
              <a:t>c</a:t>
            </a:r>
            <a:r>
              <a:rPr sz="2000" spc="-110" dirty="0">
                <a:latin typeface="Verdana"/>
                <a:cs typeface="Verdana"/>
              </a:rPr>
              <a:t>u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60" dirty="0">
                <a:latin typeface="Verdana"/>
                <a:cs typeface="Verdana"/>
              </a:rPr>
              <a:t>e</a:t>
            </a:r>
            <a:r>
              <a:rPr sz="2000" spc="-90" dirty="0">
                <a:latin typeface="Verdana"/>
                <a:cs typeface="Verdana"/>
              </a:rPr>
              <a:t>x</a:t>
            </a:r>
            <a:r>
              <a:rPr sz="2000" spc="155" dirty="0">
                <a:latin typeface="Verdana"/>
                <a:cs typeface="Verdana"/>
              </a:rPr>
              <a:t>c</a:t>
            </a:r>
            <a:r>
              <a:rPr sz="2000" spc="60" dirty="0">
                <a:latin typeface="Verdana"/>
                <a:cs typeface="Verdana"/>
              </a:rPr>
              <a:t>e</a:t>
            </a:r>
            <a:r>
              <a:rPr sz="2000" spc="15" dirty="0">
                <a:latin typeface="Verdana"/>
                <a:cs typeface="Verdana"/>
              </a:rPr>
              <a:t>p</a:t>
            </a:r>
            <a:r>
              <a:rPr sz="2000" spc="-75" dirty="0">
                <a:latin typeface="Verdana"/>
                <a:cs typeface="Verdana"/>
              </a:rPr>
              <a:t>ț</a:t>
            </a:r>
            <a:r>
              <a:rPr sz="2000" spc="-100" dirty="0">
                <a:latin typeface="Verdana"/>
                <a:cs typeface="Verdana"/>
              </a:rPr>
              <a:t>i</a:t>
            </a:r>
            <a:r>
              <a:rPr sz="2000" spc="-50" dirty="0">
                <a:latin typeface="Verdana"/>
                <a:cs typeface="Verdana"/>
              </a:rPr>
              <a:t>a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l</a:t>
            </a:r>
            <a:r>
              <a:rPr sz="2000" spc="-114" dirty="0">
                <a:latin typeface="Verdana"/>
                <a:cs typeface="Verdana"/>
              </a:rPr>
              <a:t>u</a:t>
            </a:r>
            <a:r>
              <a:rPr sz="2000" spc="155" dirty="0">
                <a:latin typeface="Verdana"/>
                <a:cs typeface="Verdana"/>
              </a:rPr>
              <a:t>c</a:t>
            </a:r>
            <a:r>
              <a:rPr sz="2000" spc="-135" dirty="0">
                <a:latin typeface="Verdana"/>
                <a:cs typeface="Verdana"/>
              </a:rPr>
              <a:t>r</a:t>
            </a:r>
            <a:r>
              <a:rPr sz="2000" spc="-55" dirty="0">
                <a:latin typeface="Verdana"/>
                <a:cs typeface="Verdana"/>
              </a:rPr>
              <a:t>ă</a:t>
            </a:r>
            <a:r>
              <a:rPr sz="2000" spc="-135" dirty="0">
                <a:latin typeface="Verdana"/>
                <a:cs typeface="Verdana"/>
              </a:rPr>
              <a:t>r</a:t>
            </a:r>
            <a:r>
              <a:rPr sz="2000" spc="-100" dirty="0">
                <a:latin typeface="Verdana"/>
                <a:cs typeface="Verdana"/>
              </a:rPr>
              <a:t>i</a:t>
            </a:r>
            <a:r>
              <a:rPr sz="2000" dirty="0">
                <a:latin typeface="Verdana"/>
                <a:cs typeface="Verdana"/>
              </a:rPr>
              <a:t>l</a:t>
            </a:r>
            <a:r>
              <a:rPr sz="2000" spc="55" dirty="0">
                <a:latin typeface="Verdana"/>
                <a:cs typeface="Verdana"/>
              </a:rPr>
              <a:t>o</a:t>
            </a:r>
            <a:r>
              <a:rPr sz="2000" spc="-130" dirty="0">
                <a:latin typeface="Verdana"/>
                <a:cs typeface="Verdana"/>
              </a:rPr>
              <a:t>r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15" dirty="0">
                <a:latin typeface="Verdana"/>
                <a:cs typeface="Verdana"/>
              </a:rPr>
              <a:t>d</a:t>
            </a:r>
            <a:r>
              <a:rPr sz="2000" spc="65" dirty="0">
                <a:latin typeface="Verdana"/>
                <a:cs typeface="Verdana"/>
              </a:rPr>
              <a:t>e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155" dirty="0">
                <a:latin typeface="Verdana"/>
                <a:cs typeface="Verdana"/>
              </a:rPr>
              <a:t>c</a:t>
            </a:r>
            <a:r>
              <a:rPr sz="2000" spc="55" dirty="0">
                <a:latin typeface="Verdana"/>
                <a:cs typeface="Verdana"/>
              </a:rPr>
              <a:t>o</a:t>
            </a:r>
            <a:r>
              <a:rPr sz="2000" spc="-120" dirty="0">
                <a:latin typeface="Verdana"/>
                <a:cs typeface="Verdana"/>
              </a:rPr>
              <a:t>n</a:t>
            </a:r>
            <a:r>
              <a:rPr sz="2000" spc="65" dirty="0">
                <a:latin typeface="Verdana"/>
                <a:cs typeface="Verdana"/>
              </a:rPr>
              <a:t>s</a:t>
            </a:r>
            <a:r>
              <a:rPr sz="2000" spc="-75" dirty="0">
                <a:latin typeface="Verdana"/>
                <a:cs typeface="Verdana"/>
              </a:rPr>
              <a:t>t</a:t>
            </a:r>
            <a:r>
              <a:rPr sz="2000" spc="-135" dirty="0">
                <a:latin typeface="Verdana"/>
                <a:cs typeface="Verdana"/>
              </a:rPr>
              <a:t>r</a:t>
            </a:r>
            <a:r>
              <a:rPr sz="2000" spc="-114" dirty="0">
                <a:latin typeface="Verdana"/>
                <a:cs typeface="Verdana"/>
              </a:rPr>
              <a:t>u</a:t>
            </a:r>
            <a:r>
              <a:rPr sz="2000" spc="155" dirty="0">
                <a:latin typeface="Verdana"/>
                <a:cs typeface="Verdana"/>
              </a:rPr>
              <a:t>c</a:t>
            </a:r>
            <a:r>
              <a:rPr sz="2000" spc="-75" dirty="0">
                <a:latin typeface="Verdana"/>
                <a:cs typeface="Verdana"/>
              </a:rPr>
              <a:t>ț</a:t>
            </a:r>
            <a:r>
              <a:rPr sz="2000" spc="-100" dirty="0">
                <a:latin typeface="Verdana"/>
                <a:cs typeface="Verdana"/>
              </a:rPr>
              <a:t>ii</a:t>
            </a:r>
            <a:r>
              <a:rPr sz="2000" spc="-370" dirty="0">
                <a:latin typeface="Verdana"/>
                <a:cs typeface="Verdana"/>
              </a:rPr>
              <a:t>;</a:t>
            </a:r>
            <a:endParaRPr sz="2000" dirty="0">
              <a:latin typeface="Verdana"/>
              <a:cs typeface="Verdana"/>
            </a:endParaRPr>
          </a:p>
          <a:p>
            <a:pPr marL="786765" indent="-177165" algn="just">
              <a:lnSpc>
                <a:spcPct val="100000"/>
              </a:lnSpc>
              <a:spcBef>
                <a:spcPts val="675"/>
              </a:spcBef>
              <a:buChar char="•"/>
              <a:tabLst>
                <a:tab pos="787400" algn="l"/>
              </a:tabLst>
            </a:pPr>
            <a:r>
              <a:rPr lang="ro-RO" sz="2000" spc="-65" dirty="0">
                <a:latin typeface="Verdana"/>
                <a:cs typeface="Verdana"/>
              </a:rPr>
              <a:t> </a:t>
            </a:r>
            <a:r>
              <a:rPr sz="2000" spc="-65" dirty="0">
                <a:latin typeface="Verdana"/>
                <a:cs typeface="Verdana"/>
              </a:rPr>
              <a:t>audit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110" dirty="0">
                <a:latin typeface="Verdana"/>
                <a:cs typeface="Verdana"/>
              </a:rPr>
              <a:t>în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45" dirty="0">
                <a:latin typeface="Verdana"/>
                <a:cs typeface="Verdana"/>
              </a:rPr>
              <a:t>domeniul</a:t>
            </a:r>
            <a:r>
              <a:rPr sz="2000" spc="-130" dirty="0">
                <a:latin typeface="Verdana"/>
                <a:cs typeface="Verdana"/>
              </a:rPr>
              <a:t> </a:t>
            </a:r>
            <a:r>
              <a:rPr sz="2000" spc="-45" dirty="0">
                <a:latin typeface="Verdana"/>
                <a:cs typeface="Verdana"/>
              </a:rPr>
              <a:t>securității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5" dirty="0">
                <a:latin typeface="Verdana"/>
                <a:cs typeface="Verdana"/>
              </a:rPr>
              <a:t>cibernetice</a:t>
            </a:r>
            <a:r>
              <a:rPr sz="2000" spc="-130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și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protecției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65" dirty="0">
                <a:latin typeface="Verdana"/>
                <a:cs typeface="Verdana"/>
              </a:rPr>
              <a:t>datelor;</a:t>
            </a:r>
            <a:endParaRPr sz="2000" dirty="0">
              <a:latin typeface="Verdana"/>
              <a:cs typeface="Verdana"/>
            </a:endParaRPr>
          </a:p>
          <a:p>
            <a:pPr marL="610235" marR="131445" algn="just">
              <a:lnSpc>
                <a:spcPct val="128099"/>
              </a:lnSpc>
              <a:spcBef>
                <a:spcPts val="5"/>
              </a:spcBef>
              <a:buChar char="•"/>
              <a:tabLst>
                <a:tab pos="787400" algn="l"/>
              </a:tabLst>
            </a:pPr>
            <a:r>
              <a:rPr lang="ro-RO" sz="2000" spc="-40" dirty="0">
                <a:latin typeface="Verdana"/>
                <a:cs typeface="Verdana"/>
              </a:rPr>
              <a:t> </a:t>
            </a:r>
            <a:r>
              <a:rPr sz="2000" spc="-40" dirty="0" err="1">
                <a:latin typeface="Verdana"/>
                <a:cs typeface="Verdana"/>
              </a:rPr>
              <a:t>dezvoltarea</a:t>
            </a:r>
            <a:r>
              <a:rPr sz="2000" spc="-40" dirty="0">
                <a:latin typeface="Verdana"/>
                <a:cs typeface="Verdana"/>
              </a:rPr>
              <a:t>,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55" dirty="0">
                <a:latin typeface="Verdana"/>
                <a:cs typeface="Verdana"/>
              </a:rPr>
              <a:t>utilizarea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și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50" dirty="0">
                <a:latin typeface="Verdana"/>
                <a:cs typeface="Verdana"/>
              </a:rPr>
              <a:t>implementarea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de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35" dirty="0">
                <a:latin typeface="Verdana"/>
                <a:cs typeface="Verdana"/>
              </a:rPr>
              <a:t>tehnologii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30" dirty="0">
                <a:latin typeface="Verdana"/>
                <a:cs typeface="Verdana"/>
              </a:rPr>
              <a:t>lingvistice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bazate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pe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45" dirty="0">
                <a:latin typeface="Verdana"/>
                <a:cs typeface="Verdana"/>
              </a:rPr>
              <a:t>inteligență </a:t>
            </a:r>
            <a:r>
              <a:rPr sz="2000" spc="-695" dirty="0">
                <a:latin typeface="Verdana"/>
                <a:cs typeface="Verdana"/>
              </a:rPr>
              <a:t> </a:t>
            </a:r>
            <a:r>
              <a:rPr sz="2000" spc="-50" dirty="0">
                <a:latin typeface="Verdana"/>
                <a:cs typeface="Verdana"/>
              </a:rPr>
              <a:t>artificială</a:t>
            </a:r>
            <a:endParaRPr sz="2000" dirty="0">
              <a:latin typeface="Verdana"/>
              <a:cs typeface="Verdana"/>
            </a:endParaRPr>
          </a:p>
          <a:p>
            <a:pPr marL="786765" indent="-177165" algn="just">
              <a:lnSpc>
                <a:spcPct val="100000"/>
              </a:lnSpc>
              <a:spcBef>
                <a:spcPts val="675"/>
              </a:spcBef>
              <a:buChar char="•"/>
              <a:tabLst>
                <a:tab pos="787400" algn="l"/>
              </a:tabLst>
            </a:pPr>
            <a:r>
              <a:rPr lang="ro-RO" sz="2000" spc="-65" dirty="0">
                <a:latin typeface="Verdana"/>
                <a:cs typeface="Verdana"/>
              </a:rPr>
              <a:t> </a:t>
            </a:r>
            <a:r>
              <a:rPr sz="2000" spc="-65" dirty="0" err="1">
                <a:latin typeface="Verdana"/>
                <a:cs typeface="Verdana"/>
              </a:rPr>
              <a:t>activități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de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specializare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și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45" dirty="0">
                <a:latin typeface="Verdana"/>
                <a:cs typeface="Verdana"/>
              </a:rPr>
              <a:t>modernizare</a:t>
            </a:r>
            <a:r>
              <a:rPr sz="2000" spc="-130" dirty="0">
                <a:latin typeface="Verdana"/>
                <a:cs typeface="Verdana"/>
              </a:rPr>
              <a:t> </a:t>
            </a:r>
            <a:r>
              <a:rPr sz="2000" spc="-60" dirty="0">
                <a:latin typeface="Verdana"/>
                <a:cs typeface="Verdana"/>
              </a:rPr>
              <a:t>digitală,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50" dirty="0">
                <a:latin typeface="Verdana"/>
                <a:cs typeface="Verdana"/>
              </a:rPr>
              <a:t>transfer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de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60" dirty="0">
                <a:latin typeface="Verdana"/>
                <a:cs typeface="Verdana"/>
              </a:rPr>
              <a:t>cunoștințe;</a:t>
            </a:r>
            <a:endParaRPr sz="2000" dirty="0">
              <a:latin typeface="Verdana"/>
              <a:cs typeface="Verdana"/>
            </a:endParaRPr>
          </a:p>
          <a:p>
            <a:pPr marL="610235" marR="5080" algn="just">
              <a:lnSpc>
                <a:spcPct val="128099"/>
              </a:lnSpc>
              <a:buChar char="•"/>
              <a:tabLst>
                <a:tab pos="787400" algn="l"/>
              </a:tabLst>
            </a:pPr>
            <a:r>
              <a:rPr lang="ro-RO" sz="2000" spc="-50" dirty="0">
                <a:latin typeface="Verdana"/>
                <a:cs typeface="Verdana"/>
              </a:rPr>
              <a:t> </a:t>
            </a:r>
            <a:r>
              <a:rPr sz="2000" spc="-50" dirty="0" err="1">
                <a:latin typeface="Verdana"/>
                <a:cs typeface="Verdana"/>
              </a:rPr>
              <a:t>promovarea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produselor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şi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50" dirty="0">
                <a:latin typeface="Verdana"/>
                <a:cs typeface="Verdana"/>
              </a:rPr>
              <a:t>serviciilor,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40" dirty="0">
                <a:latin typeface="Verdana"/>
                <a:cs typeface="Verdana"/>
              </a:rPr>
              <a:t>realizarea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de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80" dirty="0">
                <a:latin typeface="Verdana"/>
                <a:cs typeface="Verdana"/>
              </a:rPr>
              <a:t>site-uri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60" dirty="0">
                <a:latin typeface="Verdana"/>
                <a:cs typeface="Verdana"/>
              </a:rPr>
              <a:t>pentru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35" dirty="0">
                <a:latin typeface="Verdana"/>
                <a:cs typeface="Verdana"/>
              </a:rPr>
              <a:t>prezentarea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spc="-65" dirty="0">
                <a:latin typeface="Verdana"/>
                <a:cs typeface="Verdana"/>
              </a:rPr>
              <a:t>activității </a:t>
            </a:r>
            <a:r>
              <a:rPr sz="2000" spc="-690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şi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50" dirty="0">
                <a:latin typeface="Verdana"/>
                <a:cs typeface="Verdana"/>
              </a:rPr>
              <a:t>a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produselor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35" dirty="0">
                <a:latin typeface="Verdana"/>
                <a:cs typeface="Verdana"/>
              </a:rPr>
              <a:t>sau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35" dirty="0">
                <a:latin typeface="Verdana"/>
                <a:cs typeface="Verdana"/>
              </a:rPr>
              <a:t>serviciilor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60" dirty="0">
                <a:latin typeface="Verdana"/>
                <a:cs typeface="Verdana"/>
              </a:rPr>
              <a:t>pentru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65" dirty="0">
                <a:latin typeface="Verdana"/>
                <a:cs typeface="Verdana"/>
              </a:rPr>
              <a:t>promovare,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45" dirty="0">
                <a:latin typeface="Verdana"/>
                <a:cs typeface="Verdana"/>
              </a:rPr>
              <a:t>inclusiv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65" dirty="0">
                <a:latin typeface="Verdana"/>
                <a:cs typeface="Verdana"/>
              </a:rPr>
              <a:t>instrumente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de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65" dirty="0">
                <a:latin typeface="Verdana"/>
                <a:cs typeface="Verdana"/>
              </a:rPr>
              <a:t>vânzare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80" dirty="0">
                <a:latin typeface="Verdana"/>
                <a:cs typeface="Verdana"/>
              </a:rPr>
              <a:t>on-line, </a:t>
            </a:r>
            <a:r>
              <a:rPr sz="2000" spc="-690" dirty="0">
                <a:latin typeface="Verdana"/>
                <a:cs typeface="Verdana"/>
              </a:rPr>
              <a:t> </a:t>
            </a:r>
            <a:r>
              <a:rPr sz="2000" spc="-35" dirty="0">
                <a:latin typeface="Verdana"/>
                <a:cs typeface="Verdana"/>
              </a:rPr>
              <a:t>facilitarea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45" dirty="0">
                <a:latin typeface="Verdana"/>
                <a:cs typeface="Verdana"/>
              </a:rPr>
              <a:t>comerțului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15" dirty="0">
                <a:latin typeface="Verdana"/>
                <a:cs typeface="Verdana"/>
              </a:rPr>
              <a:t>și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80" dirty="0">
                <a:latin typeface="Verdana"/>
                <a:cs typeface="Verdana"/>
              </a:rPr>
              <a:t>inovații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5" dirty="0">
                <a:latin typeface="Verdana"/>
                <a:cs typeface="Verdana"/>
              </a:rPr>
              <a:t>specifice;</a:t>
            </a:r>
            <a:endParaRPr sz="2000" dirty="0">
              <a:latin typeface="Verdana"/>
              <a:cs typeface="Verdana"/>
            </a:endParaRPr>
          </a:p>
          <a:p>
            <a:pPr marL="786765" indent="-177165" algn="just">
              <a:lnSpc>
                <a:spcPct val="100000"/>
              </a:lnSpc>
              <a:spcBef>
                <a:spcPts val="675"/>
              </a:spcBef>
              <a:buChar char="•"/>
              <a:tabLst>
                <a:tab pos="787400" algn="l"/>
              </a:tabLst>
            </a:pPr>
            <a:r>
              <a:rPr lang="ro-RO" sz="2000" spc="-65" dirty="0">
                <a:latin typeface="Verdana"/>
                <a:cs typeface="Verdana"/>
              </a:rPr>
              <a:t> </a:t>
            </a:r>
            <a:r>
              <a:rPr sz="2000" spc="-65" dirty="0" err="1">
                <a:latin typeface="Verdana"/>
                <a:cs typeface="Verdana"/>
              </a:rPr>
              <a:t>activități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de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5" dirty="0">
                <a:latin typeface="Verdana"/>
                <a:cs typeface="Verdana"/>
              </a:rPr>
              <a:t>creștere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50" dirty="0">
                <a:latin typeface="Verdana"/>
                <a:cs typeface="Verdana"/>
              </a:rPr>
              <a:t>a</a:t>
            </a:r>
            <a:r>
              <a:rPr sz="2000" spc="-140" dirty="0">
                <a:latin typeface="Verdana"/>
                <a:cs typeface="Verdana"/>
              </a:rPr>
              <a:t> </a:t>
            </a:r>
            <a:r>
              <a:rPr sz="2000" spc="-25" dirty="0">
                <a:latin typeface="Verdana"/>
                <a:cs typeface="Verdana"/>
              </a:rPr>
              <a:t>prezenței</a:t>
            </a:r>
            <a:r>
              <a:rPr sz="2000" spc="-145" dirty="0">
                <a:latin typeface="Verdana"/>
                <a:cs typeface="Verdana"/>
              </a:rPr>
              <a:t> </a:t>
            </a:r>
            <a:r>
              <a:rPr sz="2000" spc="-70" dirty="0">
                <a:latin typeface="Verdana"/>
                <a:cs typeface="Verdana"/>
              </a:rPr>
              <a:t>online.</a:t>
            </a:r>
            <a:endParaRPr sz="2000" dirty="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2265</Words>
  <Application>Microsoft Office PowerPoint</Application>
  <PresentationFormat>Custom</PresentationFormat>
  <Paragraphs>181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</vt:lpstr>
      <vt:lpstr>Lucida Sans Unicode</vt:lpstr>
      <vt:lpstr>Tahoma</vt:lpstr>
      <vt:lpstr>Trebuchet MS</vt:lpstr>
      <vt:lpstr>Verdana</vt:lpstr>
      <vt:lpstr>Office Theme</vt:lpstr>
      <vt:lpstr>PROGRAMUL REGIONAL SUD-EST 2021-2027</vt:lpstr>
      <vt:lpstr>PowerPoint Presentation</vt:lpstr>
      <vt:lpstr>Prioritatea 1 PR SE 2021-2027</vt:lpstr>
      <vt:lpstr>PowerPoint Presentation</vt:lpstr>
      <vt:lpstr>PowerPoint Presentation</vt:lpstr>
      <vt:lpstr>PRIORITATEA 1 - O REGIUNE COMPETITIVĂ</vt:lpstr>
      <vt:lpstr>PRIORITATEA 1 - O REGIUNE COMPETITIVĂ  PRIN INOVARE, DIGITALIZARE ȘI  ÎNTREPRINDERI DINAMICE</vt:lpstr>
      <vt:lpstr>   Domeniile de specializare inteligentă ale Regiunii Sud-Est  </vt:lpstr>
      <vt:lpstr>PRIORITATEA 1 - O REGIUNE COMPETITIVĂ PRIN  INOVARE, DIGITALIZARE ȘI ÎNTREPRINDERI DINAMICE</vt:lpstr>
      <vt:lpstr>PRIORITATEA 1 - O REGIUNE COMPETITIVĂ PRIN INOVARE,  DIGITALIZARE ȘI ÎNTREPRINDERI DINAMICE</vt:lpstr>
      <vt:lpstr>PRIORITATEA 1  - O REGIUNE  COMPETITIVĂ PRIN INOVARE,  DIGITALIZARE ȘI ÎNTREPRINDERI  DINAMICE</vt:lpstr>
      <vt:lpstr>PRIORITATEA 1 - O REGIUNE COMPETITIVĂ PRIN INOVARE, DIGITALIZARE ȘI  ÎNTREPRINDERI DINAMICE</vt:lpstr>
      <vt:lpstr>PRIORITATEA 1 - O REGIUNE COMPETITIVĂ PRIN INOVARE, DIGITALIZARE ȘI  ÎNTREPRINDERI DINAMICE</vt:lpstr>
      <vt:lpstr>PRIORITATEA 1  - O REGIUNE  COMPETITIVĂ PRIN INOVARE,  DIGITALIZARE ȘI ÎNTREPRINDERI  DINAMICE</vt:lpstr>
      <vt:lpstr>INDICATORI utilizați în P 1 PR SE 2021-2027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 SE 2021-2027</dc:title>
  <dc:creator>Anca Maria Ginghina</dc:creator>
  <cp:keywords>DAFSSaQkSMU,BAFSAs7z59s</cp:keywords>
  <cp:lastModifiedBy>Diana</cp:lastModifiedBy>
  <cp:revision>19</cp:revision>
  <dcterms:created xsi:type="dcterms:W3CDTF">2022-11-25T06:59:30Z</dcterms:created>
  <dcterms:modified xsi:type="dcterms:W3CDTF">2023-05-17T06:20:22Z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2022-11-21T00:00:00Z</vt:filetime>
  </property>
  <property fmtid="{D5CDD505-2E9C-101B-9397-08002B2CF9AE}" pid="3" name="Creator">
    <vt:lpwstr>Canva</vt:lpwstr>
  </property>
  <property fmtid="{D5CDD505-2E9C-101B-9397-08002B2CF9AE}" pid="4" name="LastSaved">
    <vt:filetime>2022-11-21T00:00:00Z</vt:filetime>
  </property>
</Properties>
</file>