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9" r:id="rId2"/>
    <p:sldId id="301" r:id="rId3"/>
    <p:sldId id="311" r:id="rId4"/>
    <p:sldId id="2147196088" r:id="rId5"/>
    <p:sldId id="2147196089" r:id="rId6"/>
    <p:sldId id="2147196090" r:id="rId7"/>
    <p:sldId id="2147196091" r:id="rId8"/>
    <p:sldId id="2147474483" r:id="rId9"/>
    <p:sldId id="2147474496" r:id="rId10"/>
    <p:sldId id="2147474484" r:id="rId11"/>
    <p:sldId id="2147474488" r:id="rId12"/>
    <p:sldId id="577" r:id="rId13"/>
    <p:sldId id="2147196076" r:id="rId14"/>
    <p:sldId id="363" r:id="rId15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Inter" panose="020B0604020202020204" charset="0"/>
      <p:regular r:id="rId23"/>
      <p:bold r:id="rId24"/>
      <p:italic r:id="rId25"/>
      <p:boldItalic r:id="rId26"/>
    </p:embeddedFont>
    <p:embeddedFont>
      <p:font typeface="Inter Medium" panose="020B0604020202020204" charset="0"/>
      <p:regular r:id="rId27"/>
      <p:italic r:id="rId28"/>
    </p:embeddedFont>
    <p:embeddedFont>
      <p:font typeface="Inter SemiBold" panose="020B0604020202020204" charset="0"/>
      <p:regular r:id="rId29"/>
      <p:bold r:id="rId30"/>
      <p:italic r:id="rId31"/>
      <p:boldItalic r:id="rId32"/>
    </p:embeddedFont>
    <p:embeddedFont>
      <p:font typeface="WintershallDea Office" panose="020B0604020202020204" charset="0"/>
      <p:regular r:id="rId33"/>
      <p:bold r:id="rId34"/>
      <p:italic r:id="rId35"/>
      <p:boldItalic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CC7452DC-2563-4657-8CCC-4B04BB8400CC}">
          <p14:sldIdLst>
            <p14:sldId id="289"/>
            <p14:sldId id="301"/>
            <p14:sldId id="311"/>
            <p14:sldId id="2147196088"/>
            <p14:sldId id="2147196089"/>
            <p14:sldId id="2147196090"/>
            <p14:sldId id="2147196091"/>
            <p14:sldId id="2147474483"/>
            <p14:sldId id="2147474496"/>
            <p14:sldId id="2147474484"/>
            <p14:sldId id="2147474488"/>
            <p14:sldId id="577"/>
            <p14:sldId id="2147196076"/>
            <p14:sldId id="3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F61"/>
    <a:srgbClr val="0CB33E"/>
    <a:srgbClr val="EB4C79"/>
    <a:srgbClr val="2871ED"/>
    <a:srgbClr val="03A3A3"/>
    <a:srgbClr val="711B79"/>
    <a:srgbClr val="245375"/>
    <a:srgbClr val="FF6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87312" autoAdjust="0"/>
  </p:normalViewPr>
  <p:slideViewPr>
    <p:cSldViewPr snapToGrid="0" showGuides="1">
      <p:cViewPr varScale="1">
        <p:scale>
          <a:sx n="55" d="100"/>
          <a:sy n="55" d="100"/>
        </p:scale>
        <p:origin x="972" y="56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6" d="100"/>
          <a:sy n="136" d="100"/>
        </p:scale>
        <p:origin x="476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06272C7-C209-E7D2-E48E-A8E606B797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1E9BAE-14E1-C27C-29A1-B36B8C46E6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9929D-8DEE-4193-A579-95F8BADBBC10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4F2B47-7F50-EB12-AC1C-A75AE249D2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5DC6E-462C-BE45-E6EC-85E34865D6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68E1-4B9C-4430-96BE-EF27189697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4344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C1B06-E177-4437-B611-C3C2D1A2EF85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E6631-D942-4CE8-AF59-DF0AC45E850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0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03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Crearea produsului/serviciului</a:t>
            </a: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Obiectivul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oricarei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afaceri este sa creeze valoare pentru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clientii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Totul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incepe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pregatirea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unui produs-test, ca sa afli cat de compatibil este produsul cu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piata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faci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 acesta este gata?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Lanseaza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produsul, e important sa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ajunga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cat mai repede pe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piata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 a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gasit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clientii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interesati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antreprenorul trebuie sa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aiba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grija ca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acestia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duca mai departe vestea despre produs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Feedback-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clientilor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important pentru a aduce </a:t>
            </a:r>
            <a:r>
              <a:rPr lang="ro-R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imbunatatiri</a:t>
            </a:r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produsului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Testează, testează, testează. Chiar dacă înregistrezi succes la început, compania trebuie sa adauge noi funcționalități.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o-R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Obiectul de activitate</a:t>
            </a:r>
          </a:p>
          <a:p>
            <a:r>
              <a:rPr lang="ro-R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Ideea afacerii este importanta, la fel si </a:t>
            </a:r>
            <a:r>
              <a:rPr lang="ro-RO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piata</a:t>
            </a:r>
            <a:r>
              <a:rPr lang="ro-R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care va activa afacerea. Trebuie stabilit modelul de business, care trebuie sa </a:t>
            </a:r>
            <a:r>
              <a:rPr lang="ro-RO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contina</a:t>
            </a:r>
            <a:r>
              <a:rPr lang="ro-R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o-R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informațiile esențiale ale afacerii: parteneri, activitate, resurse, echipa, costuri, surse de venituri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tinerii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antreprenori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şansele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sunt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atunci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când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aceştia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deschid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afacere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domeniul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 care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îl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cunosc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48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40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890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4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52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034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E6631-D942-4CE8-AF59-DF0AC45E850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72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  <a:endParaRPr lang="en-GB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algn="l"/>
            <a:r>
              <a:rPr lang="ro-RO"/>
              <a:t>February 2023</a:t>
            </a:r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00439B-2E9A-3EE2-56BE-F5FD2E54CE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257651"/>
            <a:ext cx="1470835" cy="57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0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5437" y="1988840"/>
            <a:ext cx="9001124" cy="2101769"/>
          </a:xfrm>
        </p:spPr>
        <p:txBody>
          <a:bodyPr/>
          <a:lstStyle>
            <a:lvl1pPr algn="ctr"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95438" y="4806838"/>
            <a:ext cx="9001124" cy="380681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BF775-ED24-3048-F696-1A3CB2FA7A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077" y="1357963"/>
            <a:ext cx="463841" cy="3591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B15952-203D-CBAF-0BE4-B2CE187BD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877" y="4221088"/>
            <a:ext cx="463841" cy="3530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BA2649B-11E8-59D3-F8B9-F706823BBF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+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rafik 4">
            <a:extLst>
              <a:ext uri="{FF2B5EF4-FFF2-40B4-BE49-F238E27FC236}">
                <a16:creationId xmlns:a16="http://schemas.microsoft.com/office/drawing/2014/main" id="{97E0F36E-71AC-5602-E9B3-74D876A78702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4CC7D508-9A99-DC1C-B9D5-ADCE0FF6E9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0 h 6867524"/>
              <a:gd name="connsiteX1" fmla="*/ 4511675 w 4511675"/>
              <a:gd name="connsiteY1" fmla="*/ 0 h 6867524"/>
              <a:gd name="connsiteX2" fmla="*/ 4511675 w 4511675"/>
              <a:gd name="connsiteY2" fmla="*/ 6867524 h 6867524"/>
              <a:gd name="connsiteX3" fmla="*/ 0 w 4511675"/>
              <a:gd name="connsiteY3" fmla="*/ 6867524 h 6867524"/>
              <a:gd name="connsiteX4" fmla="*/ 0 w 4511675"/>
              <a:gd name="connsiteY4" fmla="*/ 6246953 h 6867524"/>
              <a:gd name="connsiteX5" fmla="*/ 3074270 w 4511675"/>
              <a:gd name="connsiteY5" fmla="*/ 6246953 h 6867524"/>
              <a:gd name="connsiteX6" fmla="*/ 4286570 w 4511675"/>
              <a:gd name="connsiteY6" fmla="*/ 5033059 h 6867524"/>
              <a:gd name="connsiteX7" fmla="*/ 4286570 w 4511675"/>
              <a:gd name="connsiteY7" fmla="*/ 1 h 6867524"/>
              <a:gd name="connsiteX8" fmla="*/ 4248495 w 4511675"/>
              <a:gd name="connsiteY8" fmla="*/ 1 h 6867524"/>
              <a:gd name="connsiteX9" fmla="*/ 4248495 w 4511675"/>
              <a:gd name="connsiteY9" fmla="*/ 5033059 h 6867524"/>
              <a:gd name="connsiteX10" fmla="*/ 3074270 w 4511675"/>
              <a:gd name="connsiteY10" fmla="*/ 6208866 h 6867524"/>
              <a:gd name="connsiteX11" fmla="*/ 0 w 4511675"/>
              <a:gd name="connsiteY11" fmla="*/ 6208866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67524">
                <a:moveTo>
                  <a:pt x="0" y="0"/>
                </a:moveTo>
                <a:lnTo>
                  <a:pt x="4511675" y="0"/>
                </a:lnTo>
                <a:lnTo>
                  <a:pt x="4511675" y="6867524"/>
                </a:lnTo>
                <a:lnTo>
                  <a:pt x="0" y="6867524"/>
                </a:lnTo>
                <a:lnTo>
                  <a:pt x="0" y="6246953"/>
                </a:lnTo>
                <a:lnTo>
                  <a:pt x="3074270" y="6246953"/>
                </a:lnTo>
                <a:cubicBezTo>
                  <a:pt x="3742735" y="6246953"/>
                  <a:pt x="4286570" y="5702404"/>
                  <a:pt x="4286570" y="5033059"/>
                </a:cubicBezTo>
                <a:lnTo>
                  <a:pt x="4286570" y="1"/>
                </a:lnTo>
                <a:lnTo>
                  <a:pt x="4248495" y="1"/>
                </a:lnTo>
                <a:lnTo>
                  <a:pt x="4248495" y="5033059"/>
                </a:lnTo>
                <a:cubicBezTo>
                  <a:pt x="4248495" y="5681393"/>
                  <a:pt x="3721744" y="6208866"/>
                  <a:pt x="3074270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3265" y="2619375"/>
            <a:ext cx="5521385" cy="3169124"/>
          </a:xfrm>
        </p:spPr>
        <p:txBody>
          <a:bodyPr/>
          <a:lstStyle>
            <a:lvl1pPr>
              <a:lnSpc>
                <a:spcPct val="107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Quote	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D9A8D9-DADF-55CB-5BF2-41E78D03D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70042" y="5407818"/>
            <a:ext cx="3512346" cy="38068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Name Surname, Position/function</a:t>
            </a: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8FF8FB-6E94-B45E-B48E-0F5A11C94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7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opy text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>
                <a:solidFill>
                  <a:schemeClr val="bg1"/>
                </a:solidFill>
              </a:defRPr>
            </a:lvl1pPr>
            <a:lvl2pPr marL="271463" indent="-271463">
              <a:defRPr sz="2400">
                <a:solidFill>
                  <a:schemeClr val="bg1"/>
                </a:solidFill>
              </a:defRPr>
            </a:lvl2pPr>
            <a:lvl3pPr marL="538163" indent="-273050">
              <a:defRPr sz="2400">
                <a:solidFill>
                  <a:schemeClr val="bg1"/>
                </a:solidFill>
              </a:defRPr>
            </a:lvl3pPr>
            <a:lvl4pPr marL="803275" indent="-263525">
              <a:defRPr sz="2400">
                <a:solidFill>
                  <a:schemeClr val="bg1"/>
                </a:solidFill>
              </a:defRPr>
            </a:lvl4pPr>
            <a:lvl5pPr marL="1076325" indent="-261938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3C3177-9B0B-B1C4-AEBB-4E88562B7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02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6948487" cy="4103688"/>
          </a:xfrm>
        </p:spPr>
        <p:txBody>
          <a:bodyPr/>
          <a:lstStyle>
            <a:lvl1pPr marL="266700" indent="-266700">
              <a:defRPr sz="2400"/>
            </a:lvl1pPr>
            <a:lvl2pPr marL="271463" indent="-271463">
              <a:defRPr sz="2400"/>
            </a:lvl2pPr>
            <a:lvl3pPr marL="538163" indent="-273050">
              <a:defRPr sz="2400"/>
            </a:lvl3pPr>
            <a:lvl4pPr marL="803275" indent="-263525">
              <a:defRPr sz="2400"/>
            </a:lvl4pPr>
            <a:lvl5pPr marL="1076325" indent="-261938">
              <a:defRPr sz="2400"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90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 text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ACE014-0479-23E5-9A60-D7E1953B8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9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2241550"/>
            <a:ext cx="5472110" cy="4103688"/>
          </a:xfrm>
        </p:spPr>
        <p:txBody>
          <a:bodyPr/>
          <a:lstStyle/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350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152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Right)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8C339001-6AB6-F5CB-1054-DEC0865370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4084638" cy="4103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8C41A1-6F8E-B2FA-F7A3-73ED550AEA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1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ef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325" y="620714"/>
            <a:ext cx="3995737" cy="755650"/>
          </a:xfrm>
        </p:spPr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325" y="2241550"/>
            <a:ext cx="3995737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0325" y="275183"/>
            <a:ext cx="3995738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61D31E46-3E76-F666-E8F9-02DA97BA62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800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Image (Left)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635" y="620714"/>
            <a:ext cx="3986427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635" y="2231827"/>
            <a:ext cx="3986427" cy="41134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9635" y="275183"/>
            <a:ext cx="3986427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DC5CE066-1886-D38C-E40C-8359155A9C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5938" y="620714"/>
            <a:ext cx="6948487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D63DBE8D-EF68-1281-3FA9-B298E55FFD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7" y="3829049"/>
            <a:ext cx="11160125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11160125" cy="254727"/>
          </a:xfrm>
        </p:spPr>
        <p:txBody>
          <a:bodyPr wrap="squar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  <a:endParaRPr lang="en-GB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6948489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r>
              <a:rPr lang="ro-RO"/>
              <a:t>February 2023</a:t>
            </a:r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6948489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 dirty="0"/>
              <a:t>Author Name Surname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A3AB0-C506-7678-F328-D8BDC2002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60" y="1155518"/>
            <a:ext cx="1453359" cy="5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12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5472042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F7F19B2-9558-5BD7-6F06-3E30B69232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B3EB307-DE58-7D91-FAC8-9F73C171A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020" y="1376362"/>
            <a:ext cx="5472042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381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59E7B93-87F4-B87D-5BF5-9B6054758A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938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4001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064" y="4324350"/>
            <a:ext cx="3564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0AC9F5-EEBE-671C-1159-AB8180EE3B5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14001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8D03FEE-AC9C-684A-1B73-61AA20B112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12064" y="1376362"/>
            <a:ext cx="3564000" cy="2808000"/>
          </a:xfrm>
          <a:prstGeom prst="roundRect">
            <a:avLst>
              <a:gd name="adj" fmla="val 5247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020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AF2F75E1-35E2-8732-5F2D-2DE90D1C9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79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D845AF7A-44DA-5B67-EDB0-A9CC83B0C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4020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A3CFA9BC-806E-F0DF-76E7-A790C5A6D9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48062" y="4324350"/>
            <a:ext cx="2628000" cy="2020888"/>
          </a:xfrm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B90849C-0499-DFD6-5B5D-6C7A966E53E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938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75FCA175-DD53-E408-EC4C-4A46150284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59979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37012A2C-45E5-F3F0-80D4-0C5A1CA60B5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4020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2BAC117D-09E5-9074-DDED-5357FB65A1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48064" y="1376362"/>
            <a:ext cx="2627999" cy="2808000"/>
          </a:xfrm>
          <a:prstGeom prst="roundRect">
            <a:avLst>
              <a:gd name="adj" fmla="val 5609"/>
            </a:avLst>
          </a:pr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b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64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41550"/>
            <a:ext cx="5472110" cy="4103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158793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2241550"/>
            <a:ext cx="5472109" cy="390779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124389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92DA578A-F131-0318-926B-74765F5F7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160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D0E66-8657-12F6-BA2C-ACED9AC5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E9382-4E0A-4671-91DD-123712B0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427CE1-416A-C38F-D0F8-0E3C0151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891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Author Name Surname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31A04DC-8AA1-DEEF-753E-E93960DD5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 dirty="0"/>
              <a:t>Contact Details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75E75395-A176-938D-15D1-D15CE1D1B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60" y="1155518"/>
            <a:ext cx="1453359" cy="5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00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 page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25240"/>
            <a:ext cx="11160125" cy="1021080"/>
          </a:xfrm>
        </p:spPr>
        <p:txBody>
          <a:bodyPr anchor="t"/>
          <a:lstStyle>
            <a:lvl1pPr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1FFF01-E3C4-E50B-C56E-6A7ACD6F0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463540"/>
            <a:ext cx="11160124" cy="29781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 dirty="0"/>
              <a:t>Author Name Surname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11CB8862-93EB-4E77-6FBE-92DFF7B0CC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5783351"/>
            <a:ext cx="11160124" cy="297815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 dirty="0"/>
              <a:t>Contact Details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6A91DBDB-5F0F-A40B-ABD5-3BCFAC6EF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60" y="1155518"/>
            <a:ext cx="1453359" cy="5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5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224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 +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5A178D-08CB-9453-06B7-0C7BC29FA7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E3166E-39E3-09B6-B1B6-3EE77C804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829049"/>
            <a:ext cx="5022714" cy="1571626"/>
          </a:xfrm>
        </p:spPr>
        <p:txBody>
          <a:bodyPr anchor="t"/>
          <a:lstStyle>
            <a:lvl1pPr algn="l"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Title of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0A2384-9864-74FC-45AD-C2FB6D3EB4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28999"/>
            <a:ext cx="5022713" cy="254727"/>
          </a:xfrm>
        </p:spPr>
        <p:txBody>
          <a:bodyPr wrap="none" anchor="b"/>
          <a:lstStyle>
            <a:lvl1pPr marL="0" indent="0" algn="l">
              <a:spcAft>
                <a:spcPts val="0"/>
              </a:spcAft>
              <a:buNone/>
              <a:defRPr sz="1200" cap="all" spc="5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Optional topline</a:t>
            </a:r>
            <a:endParaRPr lang="en-GB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011D2C7-9761-D25D-5D65-69F3A9F0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5936" y="5769829"/>
            <a:ext cx="5022713" cy="25472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algn="l"/>
            <a:r>
              <a:rPr lang="ro-RO"/>
              <a:t>February 2023</a:t>
            </a:r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1AC5B05-E1E7-496A-9493-44909AC36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6" y="5545998"/>
            <a:ext cx="5022713" cy="211925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</a:lstStyle>
          <a:p>
            <a:pPr lvl="0"/>
            <a:r>
              <a:rPr lang="en-GB"/>
              <a:t>Author Name Surname</a:t>
            </a:r>
            <a:endParaRPr lang="en-GB" dirty="0"/>
          </a:p>
        </p:txBody>
      </p:sp>
      <p:sp>
        <p:nvSpPr>
          <p:cNvPr id="13" name="Grafik 4">
            <a:extLst>
              <a:ext uri="{FF2B5EF4-FFF2-40B4-BE49-F238E27FC236}">
                <a16:creationId xmlns:a16="http://schemas.microsoft.com/office/drawing/2014/main" id="{57CEDD97-4111-11FA-FCA3-D766D00B3219}"/>
              </a:ext>
            </a:extLst>
          </p:cNvPr>
          <p:cNvSpPr/>
          <p:nvPr userDrawn="1"/>
        </p:nvSpPr>
        <p:spPr>
          <a:xfrm>
            <a:off x="0" y="1"/>
            <a:ext cx="11966894" cy="6246951"/>
          </a:xfrm>
          <a:custGeom>
            <a:avLst/>
            <a:gdLst>
              <a:gd name="connsiteX0" fmla="*/ 10754594 w 11966894"/>
              <a:gd name="connsiteY0" fmla="*/ 6246952 h 6246951"/>
              <a:gd name="connsiteX1" fmla="*/ 0 w 11966894"/>
              <a:gd name="connsiteY1" fmla="*/ 6246952 h 6246951"/>
              <a:gd name="connsiteX2" fmla="*/ 0 w 11966894"/>
              <a:gd name="connsiteY2" fmla="*/ 6208865 h 6246951"/>
              <a:gd name="connsiteX3" fmla="*/ 10754594 w 11966894"/>
              <a:gd name="connsiteY3" fmla="*/ 6208865 h 6246951"/>
              <a:gd name="connsiteX4" fmla="*/ 11928819 w 11966894"/>
              <a:gd name="connsiteY4" fmla="*/ 5033058 h 6246951"/>
              <a:gd name="connsiteX5" fmla="*/ 11928819 w 11966894"/>
              <a:gd name="connsiteY5" fmla="*/ 0 h 6246951"/>
              <a:gd name="connsiteX6" fmla="*/ 11966894 w 11966894"/>
              <a:gd name="connsiteY6" fmla="*/ 0 h 6246951"/>
              <a:gd name="connsiteX7" fmla="*/ 11966894 w 11966894"/>
              <a:gd name="connsiteY7" fmla="*/ 5033058 h 6246951"/>
              <a:gd name="connsiteX8" fmla="*/ 10754594 w 11966894"/>
              <a:gd name="connsiteY8" fmla="*/ 6246952 h 624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6894" h="6246951">
                <a:moveTo>
                  <a:pt x="10754594" y="6246952"/>
                </a:moveTo>
                <a:lnTo>
                  <a:pt x="0" y="6246952"/>
                </a:lnTo>
                <a:lnTo>
                  <a:pt x="0" y="6208865"/>
                </a:lnTo>
                <a:lnTo>
                  <a:pt x="10754594" y="6208865"/>
                </a:lnTo>
                <a:cubicBezTo>
                  <a:pt x="11402068" y="6208865"/>
                  <a:pt x="11928819" y="5681392"/>
                  <a:pt x="11928819" y="5033058"/>
                </a:cubicBezTo>
                <a:lnTo>
                  <a:pt x="11928819" y="0"/>
                </a:lnTo>
                <a:lnTo>
                  <a:pt x="11966894" y="0"/>
                </a:lnTo>
                <a:lnTo>
                  <a:pt x="11966894" y="5033058"/>
                </a:lnTo>
                <a:cubicBezTo>
                  <a:pt x="11966894" y="5702403"/>
                  <a:pt x="11423059" y="6246952"/>
                  <a:pt x="10754594" y="6246952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30537E7A-CA3C-4559-CCF8-29FAF9E6BF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6246953 h 6858000"/>
              <a:gd name="connsiteX5" fmla="*/ 4658594 w 6096000"/>
              <a:gd name="connsiteY5" fmla="*/ 6246953 h 6858000"/>
              <a:gd name="connsiteX6" fmla="*/ 5870894 w 6096000"/>
              <a:gd name="connsiteY6" fmla="*/ 5033059 h 6858000"/>
              <a:gd name="connsiteX7" fmla="*/ 5870894 w 6096000"/>
              <a:gd name="connsiteY7" fmla="*/ 1 h 6858000"/>
              <a:gd name="connsiteX8" fmla="*/ 5832819 w 6096000"/>
              <a:gd name="connsiteY8" fmla="*/ 1 h 6858000"/>
              <a:gd name="connsiteX9" fmla="*/ 5832819 w 6096000"/>
              <a:gd name="connsiteY9" fmla="*/ 5033059 h 6858000"/>
              <a:gd name="connsiteX10" fmla="*/ 4658594 w 6096000"/>
              <a:gd name="connsiteY10" fmla="*/ 6208866 h 6858000"/>
              <a:gd name="connsiteX11" fmla="*/ 0 w 6096000"/>
              <a:gd name="connsiteY11" fmla="*/ 62088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246953"/>
                </a:lnTo>
                <a:lnTo>
                  <a:pt x="4658594" y="6246953"/>
                </a:lnTo>
                <a:cubicBezTo>
                  <a:pt x="5327059" y="6246953"/>
                  <a:pt x="5870894" y="5702404"/>
                  <a:pt x="5870894" y="5033059"/>
                </a:cubicBezTo>
                <a:lnTo>
                  <a:pt x="5870894" y="1"/>
                </a:lnTo>
                <a:lnTo>
                  <a:pt x="5832819" y="1"/>
                </a:lnTo>
                <a:lnTo>
                  <a:pt x="5832819" y="5033059"/>
                </a:lnTo>
                <a:cubicBezTo>
                  <a:pt x="5832819" y="5681393"/>
                  <a:pt x="5306068" y="6208866"/>
                  <a:pt x="4658594" y="6208866"/>
                </a:cubicBezTo>
                <a:lnTo>
                  <a:pt x="0" y="62088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367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BC710AA-4360-506A-3D97-5A8F85A6F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938" y="1390651"/>
            <a:ext cx="11160125" cy="49545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28242402-B772-2B68-3028-216B3FC2F1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63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py text on whit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091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Copy text on colour (2 columns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70D8A835-9701-8957-006D-288D1F930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953" y="1390651"/>
            <a:ext cx="5472110" cy="495458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Text</a:t>
            </a:r>
          </a:p>
          <a:p>
            <a:pPr lvl="2"/>
            <a:r>
              <a:rPr lang="en-GB"/>
              <a:t>Text</a:t>
            </a:r>
          </a:p>
          <a:p>
            <a:pPr lvl="3"/>
            <a:r>
              <a:rPr lang="en-GB"/>
              <a:t>Text</a:t>
            </a:r>
          </a:p>
          <a:p>
            <a:pPr lvl="4"/>
            <a:r>
              <a:rPr lang="en-GB"/>
              <a:t>Text</a:t>
            </a:r>
            <a:endParaRPr lang="en-GB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6395D3D1-537B-C9FB-38E3-DE1A5A73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2126C8-BC7F-54CF-6BCD-E1676CFBE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4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Image (Right)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/>
          <a:p>
            <a:r>
              <a:rPr lang="en-GB" dirty="0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209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Image (Right)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49F1B917-F0D7-F764-ABEA-0C7F235E21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16780" y="620714"/>
            <a:ext cx="6959283" cy="5724524"/>
          </a:xfrm>
          <a:prstGeom prst="roundRect">
            <a:avLst>
              <a:gd name="adj" fmla="val 2402"/>
            </a:avLst>
          </a:prstGeo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Add image by clicking on symbol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620714"/>
            <a:ext cx="4084638" cy="755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3"/>
            <a:ext cx="4084638" cy="496887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EA953559-F209-9E8D-64F3-619789EBC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13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ext + Diagram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68454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_Text + Diagram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376364"/>
            <a:ext cx="5472110" cy="4968874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 dirty="0"/>
              <a:t>Caption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0B556E73-3D52-4023-081C-143B8F49E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1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Two 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ED96E30-58A9-71CA-8ED9-3B505FD99B2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03953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22E179-20CB-DC56-C7B5-1E365ED04F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3" name="Diagrammplatzhalter 6">
            <a:extLst>
              <a:ext uri="{FF2B5EF4-FFF2-40B4-BE49-F238E27FC236}">
                <a16:creationId xmlns:a16="http://schemas.microsoft.com/office/drawing/2014/main" id="{69CE1E29-E132-7375-3C58-1F528CDF3C4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15942" y="1390651"/>
            <a:ext cx="5472109" cy="4758689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A72BB8B-F176-96AA-F830-056601A62A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8" y="6149340"/>
            <a:ext cx="5472113" cy="210186"/>
          </a:xfrm>
        </p:spPr>
        <p:txBody>
          <a:bodyPr anchor="b"/>
          <a:lstStyle>
            <a:lvl1pPr marL="0" indent="0" algn="ctr">
              <a:spcAft>
                <a:spcPts val="0"/>
              </a:spcAft>
              <a:buNone/>
              <a:defRPr sz="700"/>
            </a:lvl1pPr>
            <a:lvl2pPr>
              <a:spcAft>
                <a:spcPts val="0"/>
              </a:spcAft>
              <a:defRPr sz="1200"/>
            </a:lvl2pPr>
            <a:lvl3pPr>
              <a:spcAft>
                <a:spcPts val="0"/>
              </a:spcAft>
              <a:defRPr sz="1200"/>
            </a:lvl3pPr>
            <a:lvl4pPr>
              <a:spcAft>
                <a:spcPts val="0"/>
              </a:spcAft>
              <a:defRPr sz="1200"/>
            </a:lvl4pPr>
            <a:lvl5pPr>
              <a:spcAft>
                <a:spcPts val="0"/>
              </a:spcAft>
              <a:defRPr sz="1200"/>
            </a:lvl5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522189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B90A9-1BF2-4CBD-980A-BE965F578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457F2-067F-4F3E-B965-492C6BA65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E9BCE-FAB5-40E3-AAC1-95FDD630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CC50-3CCB-4683-AA4F-1BC0B5ADB17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F388F-2F65-429D-B241-3129DADFE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DB18E-2DB2-4A2C-8B59-EDE7954F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11F4C-3FB7-47CA-B4F9-EEC480DA7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55AD7A-0FF7-E64B-9346-F32D5DED07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7" y="2241550"/>
            <a:ext cx="11160126" cy="4103688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400">
                <a:latin typeface="+mj-lt"/>
              </a:defRPr>
            </a:lvl1pPr>
            <a:lvl2pPr marL="623888" indent="-179388">
              <a:lnSpc>
                <a:spcPct val="120000"/>
              </a:lnSpc>
              <a:spcAft>
                <a:spcPts val="0"/>
              </a:spcAft>
              <a:defRPr sz="1600"/>
            </a:lvl2pPr>
            <a:lvl3pPr marL="809625" indent="-185738">
              <a:lnSpc>
                <a:spcPct val="120000"/>
              </a:lnSpc>
              <a:spcAft>
                <a:spcPts val="0"/>
              </a:spcAft>
              <a:defRPr sz="1600"/>
            </a:lvl3pPr>
            <a:lvl4pPr marL="989013" indent="-179388">
              <a:lnSpc>
                <a:spcPct val="120000"/>
              </a:lnSpc>
              <a:spcAft>
                <a:spcPts val="0"/>
              </a:spcAft>
              <a:defRPr sz="1600"/>
            </a:lvl4pPr>
            <a:lvl5pPr marL="1168400" indent="-179388">
              <a:lnSpc>
                <a:spcPct val="120000"/>
              </a:lnSpc>
              <a:spcAft>
                <a:spcPts val="0"/>
              </a:spcAft>
              <a:defRPr sz="1600"/>
            </a:lvl5pPr>
          </a:lstStyle>
          <a:p>
            <a:pPr lvl="0"/>
            <a:r>
              <a:rPr lang="en-GB" dirty="0"/>
              <a:t>Topic (for sub-topics increase the indent)</a:t>
            </a:r>
          </a:p>
          <a:p>
            <a:pPr lvl="1"/>
            <a:r>
              <a:rPr lang="en-GB" dirty="0"/>
              <a:t>Sub-topic 1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2E4ED64-B641-0E82-9DDC-60A72655A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275183"/>
            <a:ext cx="11160124" cy="233470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900" cap="all" spc="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 dirty="0"/>
              <a:t>Optional </a:t>
            </a:r>
            <a:r>
              <a:rPr lang="en-GB" dirty="0" err="1"/>
              <a:t>Topline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6E04E5A4-2D50-D8BC-4A1F-08BD4CB784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9" y="3362325"/>
            <a:ext cx="5265736" cy="321401"/>
          </a:xfrm>
        </p:spPr>
        <p:txBody>
          <a:bodyPr vert="horz" wrap="non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6811DF-E32A-5291-FCEF-489063EEF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1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30639"/>
            <a:ext cx="11160125" cy="2491220"/>
          </a:xfrm>
        </p:spPr>
        <p:txBody>
          <a:bodyPr/>
          <a:lstStyle>
            <a:lvl1pPr>
              <a:defRPr sz="5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3362325"/>
            <a:ext cx="11160123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 dirty="0"/>
              <a:t>Optional </a:t>
            </a:r>
            <a:r>
              <a:rPr lang="en-GB" dirty="0" err="1"/>
              <a:t>Topline</a:t>
            </a:r>
            <a:endParaRPr lang="en-GB" dirty="0"/>
          </a:p>
        </p:txBody>
      </p:sp>
      <p:pic>
        <p:nvPicPr>
          <p:cNvPr id="10" name="Grafik 2">
            <a:extLst>
              <a:ext uri="{FF2B5EF4-FFF2-40B4-BE49-F238E27FC236}">
                <a16:creationId xmlns:a16="http://schemas.microsoft.com/office/drawing/2014/main" id="{87084AF6-8ECB-1CAF-1142-2F4675317D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2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 +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DC23CDB2-5A7E-CDB4-7154-06EF2FA70D84}"/>
              </a:ext>
            </a:extLst>
          </p:cNvPr>
          <p:cNvSpPr/>
          <p:nvPr userDrawn="1"/>
        </p:nvSpPr>
        <p:spPr>
          <a:xfrm>
            <a:off x="7680325" y="0"/>
            <a:ext cx="45116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090B2-781B-E45F-D716-5C495FBE7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628775"/>
            <a:ext cx="6948488" cy="2046242"/>
          </a:xfrm>
        </p:spPr>
        <p:txBody>
          <a:bodyPr/>
          <a:lstStyle>
            <a:lvl1pPr>
              <a:defRPr sz="4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Divider headline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007DD-9049-2DAF-D99E-195BDC15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330B48-E108-8A8E-C93D-C08B8A56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E6D0B-6619-B3FD-41CA-2965C803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71C89F-DEE0-3BEE-38F7-BC449E341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106807"/>
            <a:ext cx="6948487" cy="32140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de-DE" sz="1200" cap="all" spc="5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177800" lvl="0" indent="-177800">
              <a:spcAft>
                <a:spcPts val="0"/>
              </a:spcAft>
            </a:pPr>
            <a:r>
              <a:rPr lang="en-GB"/>
              <a:t>Optional Topline</a:t>
            </a:r>
            <a:endParaRPr lang="en-GB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F51E4F7-DAF3-D00A-9242-D342563ED1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49732"/>
            <a:ext cx="6948487" cy="24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16" name="Freihandform: Form 12">
            <a:extLst>
              <a:ext uri="{FF2B5EF4-FFF2-40B4-BE49-F238E27FC236}">
                <a16:creationId xmlns:a16="http://schemas.microsoft.com/office/drawing/2014/main" id="{C5483085-6581-778E-8E4E-0A231D28274D}"/>
              </a:ext>
            </a:extLst>
          </p:cNvPr>
          <p:cNvSpPr/>
          <p:nvPr userDrawn="1"/>
        </p:nvSpPr>
        <p:spPr>
          <a:xfrm flipV="1">
            <a:off x="0" y="620572"/>
            <a:ext cx="11871644" cy="6246952"/>
          </a:xfrm>
          <a:custGeom>
            <a:avLst/>
            <a:gdLst>
              <a:gd name="connsiteX0" fmla="*/ 0 w 11871644"/>
              <a:gd name="connsiteY0" fmla="*/ 6246952 h 6246952"/>
              <a:gd name="connsiteX1" fmla="*/ 10659344 w 11871644"/>
              <a:gd name="connsiteY1" fmla="*/ 6246952 h 6246952"/>
              <a:gd name="connsiteX2" fmla="*/ 11871644 w 11871644"/>
              <a:gd name="connsiteY2" fmla="*/ 5033058 h 6246952"/>
              <a:gd name="connsiteX3" fmla="*/ 11871644 w 11871644"/>
              <a:gd name="connsiteY3" fmla="*/ 0 h 6246952"/>
              <a:gd name="connsiteX4" fmla="*/ 11833569 w 11871644"/>
              <a:gd name="connsiteY4" fmla="*/ 0 h 6246952"/>
              <a:gd name="connsiteX5" fmla="*/ 11833569 w 11871644"/>
              <a:gd name="connsiteY5" fmla="*/ 5033058 h 6246952"/>
              <a:gd name="connsiteX6" fmla="*/ 10659344 w 11871644"/>
              <a:gd name="connsiteY6" fmla="*/ 6208865 h 6246952"/>
              <a:gd name="connsiteX7" fmla="*/ 0 w 11871644"/>
              <a:gd name="connsiteY7" fmla="*/ 6208865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71644" h="6246952">
                <a:moveTo>
                  <a:pt x="0" y="6246952"/>
                </a:moveTo>
                <a:lnTo>
                  <a:pt x="10659344" y="6246952"/>
                </a:lnTo>
                <a:cubicBezTo>
                  <a:pt x="11327809" y="6246952"/>
                  <a:pt x="11871644" y="5702403"/>
                  <a:pt x="11871644" y="5033058"/>
                </a:cubicBezTo>
                <a:lnTo>
                  <a:pt x="11871644" y="0"/>
                </a:lnTo>
                <a:lnTo>
                  <a:pt x="11833569" y="0"/>
                </a:lnTo>
                <a:lnTo>
                  <a:pt x="11833569" y="5033058"/>
                </a:lnTo>
                <a:cubicBezTo>
                  <a:pt x="11833569" y="5681392"/>
                  <a:pt x="11306818" y="6208865"/>
                  <a:pt x="10659344" y="6208865"/>
                </a:cubicBezTo>
                <a:lnTo>
                  <a:pt x="0" y="6208865"/>
                </a:ln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" name="Bildplatzhalter 16">
            <a:extLst>
              <a:ext uri="{FF2B5EF4-FFF2-40B4-BE49-F238E27FC236}">
                <a16:creationId xmlns:a16="http://schemas.microsoft.com/office/drawing/2014/main" id="{4706A0B1-1B43-0235-B8FD-C3CC35628A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0324" y="0"/>
            <a:ext cx="4511675" cy="6867524"/>
          </a:xfrm>
          <a:custGeom>
            <a:avLst/>
            <a:gdLst>
              <a:gd name="connsiteX0" fmla="*/ 0 w 4511675"/>
              <a:gd name="connsiteY0" fmla="*/ 658659 h 6858000"/>
              <a:gd name="connsiteX1" fmla="*/ 2979020 w 4511675"/>
              <a:gd name="connsiteY1" fmla="*/ 658659 h 6858000"/>
              <a:gd name="connsiteX2" fmla="*/ 4153245 w 4511675"/>
              <a:gd name="connsiteY2" fmla="*/ 1834466 h 6858000"/>
              <a:gd name="connsiteX3" fmla="*/ 4153245 w 4511675"/>
              <a:gd name="connsiteY3" fmla="*/ 6858000 h 6858000"/>
              <a:gd name="connsiteX4" fmla="*/ 0 w 4511675"/>
              <a:gd name="connsiteY4" fmla="*/ 6858000 h 6858000"/>
              <a:gd name="connsiteX5" fmla="*/ 0 w 4511675"/>
              <a:gd name="connsiteY5" fmla="*/ 0 h 6858000"/>
              <a:gd name="connsiteX6" fmla="*/ 4511675 w 4511675"/>
              <a:gd name="connsiteY6" fmla="*/ 0 h 6858000"/>
              <a:gd name="connsiteX7" fmla="*/ 4511675 w 4511675"/>
              <a:gd name="connsiteY7" fmla="*/ 6858000 h 6858000"/>
              <a:gd name="connsiteX8" fmla="*/ 4191320 w 4511675"/>
              <a:gd name="connsiteY8" fmla="*/ 6858000 h 6858000"/>
              <a:gd name="connsiteX9" fmla="*/ 4191320 w 4511675"/>
              <a:gd name="connsiteY9" fmla="*/ 1834466 h 6858000"/>
              <a:gd name="connsiteX10" fmla="*/ 2979020 w 4511675"/>
              <a:gd name="connsiteY10" fmla="*/ 620572 h 6858000"/>
              <a:gd name="connsiteX11" fmla="*/ 0 w 4511675"/>
              <a:gd name="connsiteY11" fmla="*/ 620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675" h="6858000">
                <a:moveTo>
                  <a:pt x="0" y="658659"/>
                </a:moveTo>
                <a:lnTo>
                  <a:pt x="2979020" y="658659"/>
                </a:lnTo>
                <a:cubicBezTo>
                  <a:pt x="3626494" y="658659"/>
                  <a:pt x="4153245" y="1186132"/>
                  <a:pt x="4153245" y="1834466"/>
                </a:cubicBezTo>
                <a:lnTo>
                  <a:pt x="4153245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511675" y="0"/>
                </a:lnTo>
                <a:lnTo>
                  <a:pt x="4511675" y="6858000"/>
                </a:lnTo>
                <a:lnTo>
                  <a:pt x="4191320" y="6858000"/>
                </a:lnTo>
                <a:lnTo>
                  <a:pt x="4191320" y="1834466"/>
                </a:lnTo>
                <a:cubicBezTo>
                  <a:pt x="4191320" y="1165121"/>
                  <a:pt x="3647485" y="620572"/>
                  <a:pt x="2979020" y="620572"/>
                </a:cubicBezTo>
                <a:lnTo>
                  <a:pt x="0" y="620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Add image by clicking on symbol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A5D4CC-4E07-7749-D21B-222AF7FA3E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4">
            <a:extLst>
              <a:ext uri="{FF2B5EF4-FFF2-40B4-BE49-F238E27FC236}">
                <a16:creationId xmlns:a16="http://schemas.microsoft.com/office/drawing/2014/main" id="{70D3CB88-3AF9-F4F2-F20B-8E4E118F6D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75000"/>
            </a:schemeClr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 dirty="0"/>
              <a:t>To insert a background image: Please click on the image placeholder and then select an image by clicking on the "Insert“ tab and choosing the “Pictures“ command.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>
                <a:solidFill>
                  <a:schemeClr val="bg1"/>
                </a:solidFill>
              </a:defRPr>
            </a:lvl1pPr>
          </a:lstStyle>
          <a:p>
            <a:r>
              <a:rPr lang="en-GB"/>
              <a:t>Statement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08C5EDDC-A6D5-CA29-D045-96153D55B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8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colo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06EAC-E5DE-9A83-860B-70B865E7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563688"/>
            <a:ext cx="11160125" cy="4781550"/>
          </a:xfrm>
        </p:spPr>
        <p:txBody>
          <a:bodyPr/>
          <a:lstStyle>
            <a:lvl1pPr>
              <a:defRPr sz="9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Statement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55C7F-7AC9-2B57-7274-49FAB72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B80B6E-01DC-6B1E-79E5-38BB6E5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9337BC-2D66-80F8-C149-669BBBAE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6BAA4A51-1CBC-8589-2B8D-B8529017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6" y="6414995"/>
            <a:ext cx="477353" cy="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4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66D4-56CF-E65D-EF54-A107BB0E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604247"/>
            <a:ext cx="4246564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ro-RO"/>
              <a:t>February 2023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A9DC3-B5BE-6DA6-08A7-96CC6F56B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9481"/>
            <a:ext cx="4246565" cy="13047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en-GB"/>
              <a:t>INFORMATION MEETING</a:t>
            </a:r>
            <a:endParaRPr lang="en-GB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9237A6-A30E-BAF9-E634-5A3457BD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620714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E46C2-FD1F-6925-3447-1FEED288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241549"/>
            <a:ext cx="6948488" cy="41036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2"/>
            <a:r>
              <a:rPr lang="en-GB" dirty="0"/>
              <a:t>Text</a:t>
            </a:r>
          </a:p>
          <a:p>
            <a:pPr lvl="3"/>
            <a:r>
              <a:rPr lang="en-GB" dirty="0"/>
              <a:t>Text</a:t>
            </a:r>
          </a:p>
          <a:p>
            <a:pPr lvl="4"/>
            <a:r>
              <a:rPr lang="en-GB" dirty="0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6DDDF-AAC4-2A06-25C0-0D0CABAFC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588" y="6452338"/>
            <a:ext cx="371475" cy="130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BBE0597C-028E-473F-BF50-BBB8B8A24EC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EB8EC9A1-C4F6-3F90-CE2B-7EDE139D3E25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462" y="6422118"/>
            <a:ext cx="448469" cy="1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7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73" r:id="rId10"/>
    <p:sldLayoutId id="2147483672" r:id="rId11"/>
    <p:sldLayoutId id="2147483674" r:id="rId12"/>
    <p:sldLayoutId id="2147483671" r:id="rId13"/>
    <p:sldLayoutId id="2147483663" r:id="rId14"/>
    <p:sldLayoutId id="2147483650" r:id="rId15"/>
    <p:sldLayoutId id="2147483664" r:id="rId16"/>
    <p:sldLayoutId id="2147483665" r:id="rId17"/>
    <p:sldLayoutId id="2147483666" r:id="rId18"/>
    <p:sldLayoutId id="2147483667" r:id="rId19"/>
    <p:sldLayoutId id="2147483678" r:id="rId20"/>
    <p:sldLayoutId id="2147483668" r:id="rId21"/>
    <p:sldLayoutId id="2147483669" r:id="rId22"/>
    <p:sldLayoutId id="2147483679" r:id="rId23"/>
    <p:sldLayoutId id="2147483680" r:id="rId24"/>
    <p:sldLayoutId id="2147483654" r:id="rId25"/>
    <p:sldLayoutId id="2147483655" r:id="rId26"/>
    <p:sldLayoutId id="2147483676" r:id="rId27"/>
    <p:sldLayoutId id="2147483677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0" r:id="rId38"/>
  </p:sldLayoutIdLst>
  <p:hf hd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7325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6213" algn="l" defTabSz="914400" rtl="0" eaLnBrk="1" latinLnBrk="0" hangingPunct="1">
        <a:lnSpc>
          <a:spcPct val="107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1412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867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pos="4838" userDrawn="1">
          <p15:clr>
            <a:srgbClr val="F26B43"/>
          </p15:clr>
        </p15:guide>
        <p15:guide id="8" pos="4702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92127C-9894-C0F0-5D99-31EB3DABC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297" y="5149849"/>
            <a:ext cx="11160125" cy="1571626"/>
          </a:xfrm>
        </p:spPr>
        <p:txBody>
          <a:bodyPr/>
          <a:lstStyle/>
          <a:p>
            <a:r>
              <a:rPr lang="ro-RO" sz="5400" dirty="0"/>
              <a:t>ABC</a:t>
            </a:r>
            <a:r>
              <a:rPr lang="en-US" sz="5400" dirty="0"/>
              <a:t>-</a:t>
            </a:r>
            <a:r>
              <a:rPr lang="en-US" sz="5400" dirty="0" err="1"/>
              <a:t>ul</a:t>
            </a:r>
            <a:r>
              <a:rPr lang="ro-RO" sz="5400" dirty="0"/>
              <a:t> antreprenor</a:t>
            </a:r>
            <a:r>
              <a:rPr lang="en-US" sz="5400" dirty="0" err="1"/>
              <a:t>ului</a:t>
            </a:r>
            <a:endParaRPr lang="en-GB" sz="5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9265502-BBE0-444E-8CDB-04CFD90D40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C3CB96-20BF-A755-4AAA-32693B3C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176" y="6328629"/>
            <a:ext cx="6948489" cy="254727"/>
          </a:xfrm>
        </p:spPr>
        <p:txBody>
          <a:bodyPr/>
          <a:lstStyle/>
          <a:p>
            <a:pPr algn="l"/>
            <a:r>
              <a:rPr lang="en-US" sz="1400" dirty="0" err="1"/>
              <a:t>Iunie</a:t>
            </a:r>
            <a:r>
              <a:rPr lang="ro-RO" sz="1400" dirty="0"/>
              <a:t> 2023</a:t>
            </a:r>
            <a:endParaRPr lang="en-GB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EFC4A-A5B0-4D38-B399-35D442AD2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696" y="6084478"/>
            <a:ext cx="6948489" cy="211925"/>
          </a:xfrm>
        </p:spPr>
        <p:txBody>
          <a:bodyPr/>
          <a:lstStyle/>
          <a:p>
            <a:r>
              <a:rPr lang="en-US" dirty="0"/>
              <a:t>Marius Bogdan Calin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42BC6-0E41-9B7D-4AD8-8C116E535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931" y="-1044656"/>
            <a:ext cx="3142871" cy="31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3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E196-91F9-4C21-B641-6966B910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Open platform </a:t>
            </a:r>
            <a:r>
              <a:rPr lang="ro-RO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Solu</a:t>
            </a:r>
            <a:r>
              <a:rPr lang="ro-RO" dirty="0">
                <a:sym typeface="Wingdings" panose="05000000000000000000" pitchFamily="2" charset="2"/>
              </a:rPr>
              <a:t>ții pentru antreprenori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2B4C5-6BBD-4C81-ADAB-D91D33E6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FBD567-C15C-40A6-B0E0-4BF2D74EFB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George Marketplace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F223740-C060-4A37-B122-31B0D183E9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1390650"/>
            <a:ext cx="2186165" cy="1147067"/>
          </a:xfrm>
        </p:spPr>
        <p:txBody>
          <a:bodyPr/>
          <a:lstStyle/>
          <a:p>
            <a:r>
              <a:rPr lang="en-US" sz="2800" b="1" dirty="0"/>
              <a:t>avocat.net</a:t>
            </a:r>
          </a:p>
          <a:p>
            <a:r>
              <a:rPr lang="en-US" sz="2000" dirty="0"/>
              <a:t>Informa</a:t>
            </a:r>
            <a:r>
              <a:rPr lang="ro-RO" sz="2000" dirty="0"/>
              <a:t>ții juridice</a:t>
            </a:r>
            <a:endParaRPr lang="en-US" sz="2000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A76F59E-D46F-4935-BF31-5BA69A08BA83}"/>
              </a:ext>
            </a:extLst>
          </p:cNvPr>
          <p:cNvSpPr txBox="1">
            <a:spLocks/>
          </p:cNvSpPr>
          <p:nvPr/>
        </p:nvSpPr>
        <p:spPr>
          <a:xfrm>
            <a:off x="6009573" y="1392406"/>
            <a:ext cx="2734961" cy="9582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bitdefender</a:t>
            </a:r>
            <a:endParaRPr lang="en-US" sz="2800" b="1" dirty="0"/>
          </a:p>
          <a:p>
            <a:r>
              <a:rPr lang="ro-RO" sz="2000" dirty="0"/>
              <a:t>Servicii cybersecurity</a:t>
            </a:r>
            <a:endParaRPr lang="en-US" sz="200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56353A1-8F14-480C-AC87-66AB267E9767}"/>
              </a:ext>
            </a:extLst>
          </p:cNvPr>
          <p:cNvSpPr txBox="1">
            <a:spLocks/>
          </p:cNvSpPr>
          <p:nvPr/>
        </p:nvSpPr>
        <p:spPr>
          <a:xfrm>
            <a:off x="9269673" y="1401226"/>
            <a:ext cx="2034916" cy="11613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bunqup</a:t>
            </a:r>
            <a:endParaRPr lang="en-US" sz="2800" b="1" dirty="0"/>
          </a:p>
          <a:p>
            <a:r>
              <a:rPr lang="ro-RO" sz="2000" dirty="0"/>
              <a:t>Facturare</a:t>
            </a:r>
            <a:endParaRPr lang="en-US" sz="20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8AACC73-6827-4F5B-82B7-A23842945AA5}"/>
              </a:ext>
            </a:extLst>
          </p:cNvPr>
          <p:cNvSpPr txBox="1">
            <a:spLocks/>
          </p:cNvSpPr>
          <p:nvPr/>
        </p:nvSpPr>
        <p:spPr>
          <a:xfrm>
            <a:off x="3252626" y="1421962"/>
            <a:ext cx="2186165" cy="11470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BCR Leasing</a:t>
            </a:r>
            <a:endParaRPr lang="en-US" sz="2800" b="1" dirty="0"/>
          </a:p>
          <a:p>
            <a:r>
              <a:rPr lang="ro-RO" sz="2000" dirty="0"/>
              <a:t>Leasing auto și echipamente</a:t>
            </a:r>
            <a:endParaRPr lang="en-US" sz="2000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6C3FF0-E479-47AE-ADBC-2573CA36E1BD}"/>
              </a:ext>
            </a:extLst>
          </p:cNvPr>
          <p:cNvSpPr txBox="1">
            <a:spLocks/>
          </p:cNvSpPr>
          <p:nvPr/>
        </p:nvSpPr>
        <p:spPr>
          <a:xfrm>
            <a:off x="500187" y="3077542"/>
            <a:ext cx="2186166" cy="12907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edenred</a:t>
            </a:r>
            <a:endParaRPr lang="en-US" sz="2800" b="1" dirty="0"/>
          </a:p>
          <a:p>
            <a:r>
              <a:rPr lang="ro-RO" sz="2000" dirty="0"/>
              <a:t>Beneficii pentru angajați</a:t>
            </a:r>
            <a:endParaRPr lang="en-US" sz="200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6E50C41-457C-41B3-8081-EF39215B4393}"/>
              </a:ext>
            </a:extLst>
          </p:cNvPr>
          <p:cNvSpPr txBox="1">
            <a:spLocks/>
          </p:cNvSpPr>
          <p:nvPr/>
        </p:nvSpPr>
        <p:spPr>
          <a:xfrm>
            <a:off x="6649792" y="3091273"/>
            <a:ext cx="2736689" cy="11751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MedLife</a:t>
            </a:r>
            <a:endParaRPr lang="en-US" sz="2800" b="1" dirty="0"/>
          </a:p>
          <a:p>
            <a:r>
              <a:rPr lang="ro-RO" sz="2000" dirty="0"/>
              <a:t>Reduceri la abonamente medicale</a:t>
            </a:r>
            <a:endParaRPr lang="en-US" sz="200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BD68833-9861-4465-8A4E-AA3461BBE920}"/>
              </a:ext>
            </a:extLst>
          </p:cNvPr>
          <p:cNvSpPr txBox="1">
            <a:spLocks/>
          </p:cNvSpPr>
          <p:nvPr/>
        </p:nvSpPr>
        <p:spPr>
          <a:xfrm>
            <a:off x="515937" y="4792750"/>
            <a:ext cx="2736689" cy="11751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Regina Maria</a:t>
            </a:r>
            <a:endParaRPr lang="en-US" sz="2800" b="1" dirty="0"/>
          </a:p>
          <a:p>
            <a:r>
              <a:rPr lang="ro-RO" sz="2000" dirty="0"/>
              <a:t>Reduceri la abonamente medicale</a:t>
            </a:r>
            <a:endParaRPr lang="en-US" sz="2000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40BD911-1C80-401C-B251-D1B219A8D46B}"/>
              </a:ext>
            </a:extLst>
          </p:cNvPr>
          <p:cNvSpPr txBox="1">
            <a:spLocks/>
          </p:cNvSpPr>
          <p:nvPr/>
        </p:nvSpPr>
        <p:spPr>
          <a:xfrm>
            <a:off x="3195360" y="3132869"/>
            <a:ext cx="2978131" cy="12907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Global Payments</a:t>
            </a:r>
            <a:endParaRPr lang="en-US" sz="2800" b="1" dirty="0"/>
          </a:p>
          <a:p>
            <a:r>
              <a:rPr lang="ro-RO" sz="2000" dirty="0"/>
              <a:t>Servicii POS mobile</a:t>
            </a:r>
            <a:endParaRPr lang="en-US" sz="200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DF39BD6-3DA7-4933-A1FB-CEA9FF52AF5B}"/>
              </a:ext>
            </a:extLst>
          </p:cNvPr>
          <p:cNvSpPr txBox="1">
            <a:spLocks/>
          </p:cNvSpPr>
          <p:nvPr/>
        </p:nvSpPr>
        <p:spPr>
          <a:xfrm>
            <a:off x="9773041" y="3042179"/>
            <a:ext cx="1903022" cy="11751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Regnet</a:t>
            </a:r>
            <a:endParaRPr lang="en-US" sz="2800" b="1" dirty="0"/>
          </a:p>
          <a:p>
            <a:r>
              <a:rPr lang="ro-RO" sz="2000" dirty="0"/>
              <a:t>Înființare online firmă/PFA</a:t>
            </a:r>
            <a:endParaRPr lang="en-US" sz="200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7DD7C11-A844-4C7D-ABE5-C377DAC62643}"/>
              </a:ext>
            </a:extLst>
          </p:cNvPr>
          <p:cNvSpPr txBox="1">
            <a:spLocks/>
          </p:cNvSpPr>
          <p:nvPr/>
        </p:nvSpPr>
        <p:spPr>
          <a:xfrm>
            <a:off x="9280572" y="4839670"/>
            <a:ext cx="2509016" cy="11751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Vodafone</a:t>
            </a:r>
            <a:endParaRPr lang="en-US" sz="2800" b="1" dirty="0"/>
          </a:p>
          <a:p>
            <a:r>
              <a:rPr lang="ro-RO" sz="2000" dirty="0"/>
              <a:t>Soluții de tehnologie</a:t>
            </a:r>
            <a:endParaRPr lang="en-US" sz="2000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50011E3-D448-4922-9132-D62EA06A4758}"/>
              </a:ext>
            </a:extLst>
          </p:cNvPr>
          <p:cNvSpPr txBox="1">
            <a:spLocks/>
          </p:cNvSpPr>
          <p:nvPr/>
        </p:nvSpPr>
        <p:spPr>
          <a:xfrm>
            <a:off x="4680325" y="4895627"/>
            <a:ext cx="2736689" cy="11751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800" b="1" dirty="0"/>
              <a:t>Trans Sped</a:t>
            </a:r>
            <a:endParaRPr lang="en-US" sz="2800" b="1" dirty="0"/>
          </a:p>
          <a:p>
            <a:r>
              <a:rPr lang="ro-RO" sz="2000" dirty="0"/>
              <a:t>Semnătură electronică</a:t>
            </a:r>
            <a:endParaRPr lang="en-US" sz="2000" dirty="0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5D479BF4-3F0B-4428-8C1E-66C4108DACD9}"/>
              </a:ext>
            </a:extLst>
          </p:cNvPr>
          <p:cNvSpPr/>
          <p:nvPr/>
        </p:nvSpPr>
        <p:spPr>
          <a:xfrm>
            <a:off x="402750" y="1344241"/>
            <a:ext cx="2381376" cy="1349241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39088EA4-5FB2-4CFD-ACC4-65B7794024B7}"/>
              </a:ext>
            </a:extLst>
          </p:cNvPr>
          <p:cNvSpPr/>
          <p:nvPr/>
        </p:nvSpPr>
        <p:spPr>
          <a:xfrm>
            <a:off x="3046542" y="3032490"/>
            <a:ext cx="3224715" cy="1391113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0DF8CF2E-E87C-40CA-84B9-517D61C0EA57}"/>
              </a:ext>
            </a:extLst>
          </p:cNvPr>
          <p:cNvSpPr/>
          <p:nvPr/>
        </p:nvSpPr>
        <p:spPr>
          <a:xfrm>
            <a:off x="4465576" y="4807664"/>
            <a:ext cx="3087994" cy="1290734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81C68E19-53F8-4FE4-987D-8113280C7093}"/>
              </a:ext>
            </a:extLst>
          </p:cNvPr>
          <p:cNvSpPr/>
          <p:nvPr/>
        </p:nvSpPr>
        <p:spPr>
          <a:xfrm>
            <a:off x="9174484" y="4807664"/>
            <a:ext cx="2756381" cy="1290734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1AD7E73B-A24A-4060-9292-6DDF3B8AA3CB}"/>
              </a:ext>
            </a:extLst>
          </p:cNvPr>
          <p:cNvSpPr/>
          <p:nvPr/>
        </p:nvSpPr>
        <p:spPr>
          <a:xfrm>
            <a:off x="9686644" y="3070905"/>
            <a:ext cx="2102943" cy="1352698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11F4E500-18C7-4A5E-8A07-FA3C6CCFC235}"/>
              </a:ext>
            </a:extLst>
          </p:cNvPr>
          <p:cNvSpPr/>
          <p:nvPr/>
        </p:nvSpPr>
        <p:spPr>
          <a:xfrm>
            <a:off x="402413" y="3038940"/>
            <a:ext cx="2381714" cy="1384664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9B402BCC-2A75-49B6-81D0-7C36C1F92A64}"/>
              </a:ext>
            </a:extLst>
          </p:cNvPr>
          <p:cNvSpPr/>
          <p:nvPr/>
        </p:nvSpPr>
        <p:spPr>
          <a:xfrm>
            <a:off x="6491698" y="3043933"/>
            <a:ext cx="2894783" cy="1379670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15810047-E07D-480F-9532-7C288DFEEF3E}"/>
              </a:ext>
            </a:extLst>
          </p:cNvPr>
          <p:cNvSpPr/>
          <p:nvPr/>
        </p:nvSpPr>
        <p:spPr>
          <a:xfrm>
            <a:off x="3046542" y="1351974"/>
            <a:ext cx="2504574" cy="1341509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9FA6C43C-09B1-43AB-B83C-6ED45324C634}"/>
              </a:ext>
            </a:extLst>
          </p:cNvPr>
          <p:cNvSpPr/>
          <p:nvPr/>
        </p:nvSpPr>
        <p:spPr>
          <a:xfrm>
            <a:off x="5911252" y="1353250"/>
            <a:ext cx="3009799" cy="1341509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473E9087-AB04-43ED-8D99-07C68871FBE6}"/>
              </a:ext>
            </a:extLst>
          </p:cNvPr>
          <p:cNvSpPr/>
          <p:nvPr/>
        </p:nvSpPr>
        <p:spPr>
          <a:xfrm>
            <a:off x="9174484" y="1408370"/>
            <a:ext cx="2261674" cy="1285112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9C782B49-9654-4220-84A1-2CEBB48B2F3E}"/>
              </a:ext>
            </a:extLst>
          </p:cNvPr>
          <p:cNvSpPr/>
          <p:nvPr/>
        </p:nvSpPr>
        <p:spPr>
          <a:xfrm>
            <a:off x="402412" y="4807664"/>
            <a:ext cx="2850214" cy="1290734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206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2F6C0-F610-48CA-9D6B-648E598A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itlu 1">
            <a:extLst>
              <a:ext uri="{FF2B5EF4-FFF2-40B4-BE49-F238E27FC236}">
                <a16:creationId xmlns:a16="http://schemas.microsoft.com/office/drawing/2014/main" id="{EF8199B5-6CC8-4403-BB10-F82DE78CEF41}"/>
              </a:ext>
            </a:extLst>
          </p:cNvPr>
          <p:cNvSpPr txBox="1">
            <a:spLocks/>
          </p:cNvSpPr>
          <p:nvPr/>
        </p:nvSpPr>
        <p:spPr>
          <a:xfrm>
            <a:off x="359596" y="408398"/>
            <a:ext cx="8096035" cy="6041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o-RO" sz="24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ADA – primul chatbot pentru programe de finanțare.</a:t>
            </a:r>
          </a:p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o-RO" sz="24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În doar 10 minute un antreprenor află ce proiecte de finanțare poate accesa.</a:t>
            </a:r>
          </a:p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o-RO" sz="24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Tehnologia permite interacțiunea în timp real cu utilizatorii (clienți/prospecți) prin înțelegerea limbajului (NLP). </a:t>
            </a:r>
          </a:p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o-RO" sz="24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Sprijin pentru firme existente și pentru start-up-uri/antreprenori aspiranți. </a:t>
            </a:r>
            <a:endParaRPr lang="en-US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>
              <a:lnSpc>
                <a:spcPct val="107000"/>
              </a:lnSpc>
            </a:pPr>
            <a:endParaRPr lang="en-US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o-RO" sz="24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20.000 de interacțiuni </a:t>
            </a:r>
            <a:r>
              <a:rPr lang="en-US" sz="24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sym typeface="Wingdings" panose="05000000000000000000" pitchFamily="2" charset="2"/>
              </a:rPr>
              <a:t></a:t>
            </a:r>
            <a:r>
              <a:rPr lang="ro-RO" sz="2400" b="1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1.000 de companii interesate de finanțări</a:t>
            </a:r>
          </a:p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>
              <a:lnSpc>
                <a:spcPct val="107000"/>
              </a:lnSpc>
            </a:pPr>
            <a:endParaRPr lang="ro-RO" sz="2400" b="1" dirty="0">
              <a:solidFill>
                <a:schemeClr val="bg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561068F-6C71-4265-A8A3-7B5E27D976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919" y="0"/>
            <a:ext cx="3432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1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.jpg">
            <a:extLst>
              <a:ext uri="{FF2B5EF4-FFF2-40B4-BE49-F238E27FC236}">
                <a16:creationId xmlns:a16="http://schemas.microsoft.com/office/drawing/2014/main" id="{93876652-B2F3-46F7-96AC-10192BF7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40B615-E466-4540-AF29-6DCCEC500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1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3F5D5E4C-6542-25DC-4CAA-10558301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57" y="397194"/>
            <a:ext cx="9735503" cy="872806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3200" b="1" dirty="0">
                <a:solidFill>
                  <a:schemeClr val="bg1"/>
                </a:solidFill>
                <a:latin typeface="Arial" panose="020B0604020202020204"/>
              </a:rPr>
              <a:t>România are nevoie de antreprenori bine pregătiți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79857-EA98-EA5D-A238-D1A0046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AD8BB57-EC95-32D6-0FBC-7468DF11D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4498" y="1510638"/>
            <a:ext cx="5112702" cy="2553362"/>
          </a:xfrm>
        </p:spPr>
        <p:txBody>
          <a:bodyPr/>
          <a:lstStyle/>
          <a:p>
            <a:pPr marL="0">
              <a:lnSpc>
                <a:spcPct val="100000"/>
              </a:lnSpc>
              <a:defRPr/>
            </a:pPr>
            <a:r>
              <a:rPr lang="ro-RO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BCR ȘCOALA DE BUSINESS </a:t>
            </a:r>
            <a:r>
              <a:rPr lang="ro-R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cea mai mare platformă de educație antreprenorială</a:t>
            </a:r>
          </a:p>
          <a:p>
            <a:pPr marL="0">
              <a:lnSpc>
                <a:spcPct val="100000"/>
              </a:lnSpc>
              <a:defRPr/>
            </a:pPr>
            <a:r>
              <a:rPr lang="ro-RO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Peste 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o-RO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o-RO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de utilizatori</a:t>
            </a:r>
            <a:r>
              <a:rPr lang="ro-R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(antreprenori, manageri, profesori &amp; studenți)</a:t>
            </a:r>
          </a:p>
          <a:p>
            <a:pPr marL="0">
              <a:lnSpc>
                <a:spcPct val="100000"/>
              </a:lnSpc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o-RO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cursuri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gratuite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peste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ro-R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de materiale video și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ro-RO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teste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342900">
              <a:buFont typeface="Wingdings" panose="05000000000000000000" pitchFamily="2" charset="2"/>
              <a:buChar char="Ø"/>
              <a:defRPr/>
            </a:pPr>
            <a:endParaRPr lang="ro-RO" sz="2000" b="1" dirty="0">
              <a:solidFill>
                <a:schemeClr val="bg1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FA78A3-723C-98DD-E76C-37EE750170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034" y="-467360"/>
            <a:ext cx="1701294" cy="1701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411471-DAEA-518E-D6F7-2F89733C90A5}"/>
              </a:ext>
            </a:extLst>
          </p:cNvPr>
          <p:cNvSpPr txBox="1"/>
          <p:nvPr/>
        </p:nvSpPr>
        <p:spPr>
          <a:xfrm>
            <a:off x="6418334" y="1963633"/>
            <a:ext cx="529614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10 </a:t>
            </a:r>
            <a:r>
              <a:rPr lang="en-GB" sz="2000" b="1" dirty="0" err="1">
                <a:solidFill>
                  <a:schemeClr val="bg1"/>
                </a:solidFill>
              </a:rPr>
              <a:t>sfaturi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pentru</a:t>
            </a:r>
            <a:r>
              <a:rPr lang="en-GB" sz="2000" b="1" dirty="0">
                <a:solidFill>
                  <a:schemeClr val="bg1"/>
                </a:solidFill>
              </a:rPr>
              <a:t> start-up-</a:t>
            </a:r>
            <a:r>
              <a:rPr lang="en-GB" sz="2000" b="1" dirty="0" err="1">
                <a:solidFill>
                  <a:schemeClr val="bg1"/>
                </a:solidFill>
              </a:rPr>
              <a:t>uri</a:t>
            </a:r>
            <a:r>
              <a:rPr lang="en-GB" sz="2000" b="1" dirty="0">
                <a:solidFill>
                  <a:schemeClr val="bg1"/>
                </a:solidFill>
              </a:rPr>
              <a:t> de success</a:t>
            </a:r>
          </a:p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 err="1">
                <a:solidFill>
                  <a:schemeClr val="bg1"/>
                </a:solidFill>
              </a:rPr>
              <a:t>Succesul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în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vânzări</a:t>
            </a: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Management </a:t>
            </a:r>
            <a:r>
              <a:rPr lang="en-GB" sz="2000" b="1" dirty="0" err="1">
                <a:solidFill>
                  <a:schemeClr val="bg1"/>
                </a:solidFill>
              </a:rPr>
              <a:t>Financiar</a:t>
            </a: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ABC Juridic</a:t>
            </a:r>
          </a:p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 err="1">
                <a:solidFill>
                  <a:schemeClr val="bg1"/>
                </a:solidFill>
              </a:rPr>
              <a:t>Programe</a:t>
            </a:r>
            <a:r>
              <a:rPr lang="en-GB" sz="2000" b="1" dirty="0">
                <a:solidFill>
                  <a:schemeClr val="bg1"/>
                </a:solidFill>
              </a:rPr>
              <a:t> de </a:t>
            </a:r>
            <a:r>
              <a:rPr lang="en-GB" sz="2000" b="1" dirty="0" err="1">
                <a:solidFill>
                  <a:schemeClr val="bg1"/>
                </a:solidFill>
              </a:rPr>
              <a:t>finanțare</a:t>
            </a: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 err="1">
                <a:solidFill>
                  <a:schemeClr val="bg1"/>
                </a:solidFill>
              </a:rPr>
              <a:t>Antreprenori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în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tehnologie</a:t>
            </a:r>
            <a:r>
              <a:rPr lang="en-GB" sz="2000" b="1" dirty="0">
                <a:solidFill>
                  <a:schemeClr val="bg1"/>
                </a:solidFill>
              </a:rPr>
              <a:t>, cum </a:t>
            </a:r>
            <a:r>
              <a:rPr lang="en-GB" sz="2000" b="1" dirty="0" err="1">
                <a:solidFill>
                  <a:schemeClr val="bg1"/>
                </a:solidFill>
              </a:rPr>
              <a:t>să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construiești</a:t>
            </a:r>
            <a:r>
              <a:rPr lang="en-GB" sz="2000" b="1" dirty="0">
                <a:solidFill>
                  <a:schemeClr val="bg1"/>
                </a:solidFill>
              </a:rPr>
              <a:t> un </a:t>
            </a:r>
            <a:r>
              <a:rPr lang="en-GB" sz="2000" b="1" dirty="0" err="1">
                <a:solidFill>
                  <a:schemeClr val="bg1"/>
                </a:solidFill>
              </a:rPr>
              <a:t>produs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viabil</a:t>
            </a:r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>
                <a:solidFill>
                  <a:schemeClr val="bg1"/>
                </a:solidFill>
              </a:rPr>
              <a:t>Cum </a:t>
            </a:r>
            <a:r>
              <a:rPr lang="en-GB" sz="2000" b="1" dirty="0" err="1">
                <a:solidFill>
                  <a:schemeClr val="bg1"/>
                </a:solidFill>
              </a:rPr>
              <a:t>să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fii</a:t>
            </a:r>
            <a:r>
              <a:rPr lang="en-GB" sz="2000" b="1" dirty="0">
                <a:solidFill>
                  <a:schemeClr val="bg1"/>
                </a:solidFill>
              </a:rPr>
              <a:t> un </a:t>
            </a:r>
            <a:r>
              <a:rPr lang="en-GB" sz="2000" b="1" dirty="0" err="1">
                <a:solidFill>
                  <a:schemeClr val="bg1"/>
                </a:solidFill>
              </a:rPr>
              <a:t>antreprenor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mai</a:t>
            </a:r>
            <a:r>
              <a:rPr lang="en-GB" sz="2000" b="1" dirty="0">
                <a:solidFill>
                  <a:schemeClr val="bg1"/>
                </a:solidFill>
              </a:rPr>
              <a:t> bun</a:t>
            </a:r>
          </a:p>
          <a:p>
            <a:pPr marL="285750" indent="-285750">
              <a:spcAft>
                <a:spcPts val="1200"/>
              </a:spcAft>
              <a:buFont typeface="System Font Regular"/>
              <a:buChar char="-"/>
            </a:pPr>
            <a:r>
              <a:rPr lang="en-GB" sz="2000" b="1" dirty="0" err="1">
                <a:solidFill>
                  <a:schemeClr val="bg1"/>
                </a:solidFill>
              </a:rPr>
              <a:t>Sfaturi</a:t>
            </a:r>
            <a:r>
              <a:rPr lang="en-GB" sz="2000" b="1" dirty="0">
                <a:solidFill>
                  <a:schemeClr val="bg1"/>
                </a:solidFill>
              </a:rPr>
              <a:t> utile </a:t>
            </a:r>
            <a:r>
              <a:rPr lang="en-GB" sz="2000" b="1" dirty="0" err="1">
                <a:solidFill>
                  <a:schemeClr val="bg1"/>
                </a:solidFill>
              </a:rPr>
              <a:t>pentru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finanțare</a:t>
            </a:r>
            <a:r>
              <a:rPr lang="en-GB" sz="2000" b="1" dirty="0">
                <a:solidFill>
                  <a:schemeClr val="bg1"/>
                </a:solidFill>
              </a:rPr>
              <a:t> BCR </a:t>
            </a:r>
            <a:endParaRPr lang="en-RO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FDA92-5D0B-E462-CAF2-1D8AAC4691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4253096"/>
            <a:ext cx="4927042" cy="24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17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B7D3-BDE7-40A1-BC16-FC5895766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4400"/>
              </a:lnSpc>
            </a:pPr>
            <a:r>
              <a:rPr lang="en-GB" sz="5400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Q&amp;A</a:t>
            </a:r>
          </a:p>
        </p:txBody>
      </p:sp>
      <p:grpSp>
        <p:nvGrpSpPr>
          <p:cNvPr id="7" name="Gruppieren 1">
            <a:extLst>
              <a:ext uri="{FF2B5EF4-FFF2-40B4-BE49-F238E27FC236}">
                <a16:creationId xmlns:a16="http://schemas.microsoft.com/office/drawing/2014/main" id="{A5E6AB32-E2D5-B9FD-6AB6-B02F77691F5F}"/>
              </a:ext>
            </a:extLst>
          </p:cNvPr>
          <p:cNvGrpSpPr/>
          <p:nvPr/>
        </p:nvGrpSpPr>
        <p:grpSpPr>
          <a:xfrm>
            <a:off x="9351218" y="169882"/>
            <a:ext cx="2448272" cy="1026870"/>
            <a:chOff x="9408368" y="169882"/>
            <a:chExt cx="2448272" cy="1026870"/>
          </a:xfrm>
        </p:grpSpPr>
        <p:sp>
          <p:nvSpPr>
            <p:cNvPr id="8" name="Abgerundetes Rechteck 10">
              <a:extLst>
                <a:ext uri="{FF2B5EF4-FFF2-40B4-BE49-F238E27FC236}">
                  <a16:creationId xmlns:a16="http://schemas.microsoft.com/office/drawing/2014/main" id="{0DFCD2C2-737E-70CE-1459-0EED8A64DCC1}"/>
                </a:ext>
              </a:extLst>
            </p:cNvPr>
            <p:cNvSpPr/>
            <p:nvPr/>
          </p:nvSpPr>
          <p:spPr>
            <a:xfrm>
              <a:off x="9408368" y="169882"/>
              <a:ext cx="2448272" cy="1026870"/>
            </a:xfrm>
            <a:prstGeom prst="roundRect">
              <a:avLst>
                <a:gd name="adj" fmla="val 6946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0000"/>
                </a:lnSpc>
                <a:buClr>
                  <a:schemeClr val="accent2"/>
                </a:buClr>
                <a:buSzPct val="120000"/>
              </a:pPr>
              <a:r>
                <a:rPr lang="en-GB" sz="1000" dirty="0">
                  <a:solidFill>
                    <a:schemeClr val="accent4"/>
                  </a:solidFill>
                  <a:latin typeface="Inter Medium" panose="02000503000000020004" pitchFamily="2" charset="0"/>
                  <a:ea typeface="Inter Medium" panose="02000503000000020004" pitchFamily="2" charset="0"/>
                  <a:cs typeface="Inter Medium" panose="02000503000000020004" pitchFamily="2" charset="0"/>
                </a:rPr>
                <a:t>To change background colour go to: “Design &gt; Format background" and select one of the following 8 colours.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AEB9D81C-09FE-77AE-7E4C-60A4B73F22A3}"/>
                </a:ext>
              </a:extLst>
            </p:cNvPr>
            <p:cNvGrpSpPr/>
            <p:nvPr/>
          </p:nvGrpSpPr>
          <p:grpSpPr>
            <a:xfrm>
              <a:off x="9552384" y="836712"/>
              <a:ext cx="2232248" cy="246559"/>
              <a:chOff x="9264352" y="1196752"/>
              <a:chExt cx="2607721" cy="288032"/>
            </a:xfrm>
          </p:grpSpPr>
          <p:sp>
            <p:nvSpPr>
              <p:cNvPr id="10" name="Abgerundetes Rechteck 11">
                <a:extLst>
                  <a:ext uri="{FF2B5EF4-FFF2-40B4-BE49-F238E27FC236}">
                    <a16:creationId xmlns:a16="http://schemas.microsoft.com/office/drawing/2014/main" id="{F9061AF0-7014-285A-7112-C9B10B6B0185}"/>
                  </a:ext>
                </a:extLst>
              </p:cNvPr>
              <p:cNvSpPr/>
              <p:nvPr/>
            </p:nvSpPr>
            <p:spPr>
              <a:xfrm>
                <a:off x="9264352" y="1196752"/>
                <a:ext cx="288032" cy="288032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  <p:sp>
            <p:nvSpPr>
              <p:cNvPr id="11" name="Abgerundetes Rechteck 13">
                <a:extLst>
                  <a:ext uri="{FF2B5EF4-FFF2-40B4-BE49-F238E27FC236}">
                    <a16:creationId xmlns:a16="http://schemas.microsoft.com/office/drawing/2014/main" id="{71512A1B-B6EE-A700-4F6F-2EA91EAD4AA2}"/>
                  </a:ext>
                </a:extLst>
              </p:cNvPr>
              <p:cNvSpPr/>
              <p:nvPr/>
            </p:nvSpPr>
            <p:spPr>
              <a:xfrm>
                <a:off x="9595736" y="1196752"/>
                <a:ext cx="288032" cy="288032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  <p:sp>
            <p:nvSpPr>
              <p:cNvPr id="12" name="Abgerundetes Rechteck 14">
                <a:extLst>
                  <a:ext uri="{FF2B5EF4-FFF2-40B4-BE49-F238E27FC236}">
                    <a16:creationId xmlns:a16="http://schemas.microsoft.com/office/drawing/2014/main" id="{5409F62A-EEA4-A831-376E-7C0D85E1288D}"/>
                  </a:ext>
                </a:extLst>
              </p:cNvPr>
              <p:cNvSpPr/>
              <p:nvPr/>
            </p:nvSpPr>
            <p:spPr>
              <a:xfrm>
                <a:off x="9927120" y="1196752"/>
                <a:ext cx="288032" cy="28803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  <p:sp>
            <p:nvSpPr>
              <p:cNvPr id="13" name="Abgerundetes Rechteck 15">
                <a:extLst>
                  <a:ext uri="{FF2B5EF4-FFF2-40B4-BE49-F238E27FC236}">
                    <a16:creationId xmlns:a16="http://schemas.microsoft.com/office/drawing/2014/main" id="{548E8221-92A3-9601-C4BD-BAA04DB0C2C8}"/>
                  </a:ext>
                </a:extLst>
              </p:cNvPr>
              <p:cNvSpPr/>
              <p:nvPr/>
            </p:nvSpPr>
            <p:spPr>
              <a:xfrm>
                <a:off x="10258504" y="1196752"/>
                <a:ext cx="288032" cy="28803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  <p:sp>
            <p:nvSpPr>
              <p:cNvPr id="14" name="Abgerundetes Rechteck 16">
                <a:extLst>
                  <a:ext uri="{FF2B5EF4-FFF2-40B4-BE49-F238E27FC236}">
                    <a16:creationId xmlns:a16="http://schemas.microsoft.com/office/drawing/2014/main" id="{678C67FF-13A4-7057-8F41-B2A788816781}"/>
                  </a:ext>
                </a:extLst>
              </p:cNvPr>
              <p:cNvSpPr/>
              <p:nvPr/>
            </p:nvSpPr>
            <p:spPr>
              <a:xfrm>
                <a:off x="10589888" y="1196752"/>
                <a:ext cx="288032" cy="288032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  <p:sp>
            <p:nvSpPr>
              <p:cNvPr id="15" name="Abgerundetes Rechteck 17">
                <a:extLst>
                  <a:ext uri="{FF2B5EF4-FFF2-40B4-BE49-F238E27FC236}">
                    <a16:creationId xmlns:a16="http://schemas.microsoft.com/office/drawing/2014/main" id="{750C8E34-DC39-0EB3-D594-D34F077D38EA}"/>
                  </a:ext>
                </a:extLst>
              </p:cNvPr>
              <p:cNvSpPr/>
              <p:nvPr/>
            </p:nvSpPr>
            <p:spPr>
              <a:xfrm>
                <a:off x="10921272" y="1196752"/>
                <a:ext cx="288032" cy="288032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  <p:sp>
            <p:nvSpPr>
              <p:cNvPr id="16" name="Abgerundetes Rechteck 18">
                <a:extLst>
                  <a:ext uri="{FF2B5EF4-FFF2-40B4-BE49-F238E27FC236}">
                    <a16:creationId xmlns:a16="http://schemas.microsoft.com/office/drawing/2014/main" id="{51FFE1C7-7B64-5D59-F126-D01688ED9E07}"/>
                  </a:ext>
                </a:extLst>
              </p:cNvPr>
              <p:cNvSpPr/>
              <p:nvPr/>
            </p:nvSpPr>
            <p:spPr>
              <a:xfrm>
                <a:off x="11252656" y="1196752"/>
                <a:ext cx="288032" cy="288032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  <p:sp>
            <p:nvSpPr>
              <p:cNvPr id="17" name="Abgerundetes Rechteck 19">
                <a:extLst>
                  <a:ext uri="{FF2B5EF4-FFF2-40B4-BE49-F238E27FC236}">
                    <a16:creationId xmlns:a16="http://schemas.microsoft.com/office/drawing/2014/main" id="{3F7C7044-A7C9-FBD3-EB1F-12F53601708C}"/>
                  </a:ext>
                </a:extLst>
              </p:cNvPr>
              <p:cNvSpPr/>
              <p:nvPr/>
            </p:nvSpPr>
            <p:spPr>
              <a:xfrm>
                <a:off x="11584041" y="1196752"/>
                <a:ext cx="288032" cy="28803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82563" indent="-182563" algn="l">
                  <a:lnSpc>
                    <a:spcPct val="110000"/>
                  </a:lnSpc>
                  <a:buClr>
                    <a:schemeClr val="accent2"/>
                  </a:buClr>
                  <a:buSzPct val="120000"/>
                  <a:buFont typeface="WintershallDea Office" panose="020B0503040000020003" pitchFamily="34" charset="0"/>
                  <a:buChar char="›"/>
                </a:pPr>
                <a:endParaRPr lang="en-GB" sz="1200"/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CE793-07B4-5BE5-022E-17D86E080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algn="l">
              <a:defRPr/>
            </a:pPr>
            <a:r>
              <a:rPr lang="ro-RO" sz="1600" u="sng" spc="300" dirty="0">
                <a:solidFill>
                  <a:schemeClr val="bg1"/>
                </a:solidFill>
                <a:ea typeface="Open Sans Light" panose="020B0606030504020204" pitchFamily="34" charset="0"/>
                <a:cs typeface="Arial" panose="020B0604020202020204" pitchFamily="34" charset="0"/>
              </a:rPr>
              <a:t>bcrscoaladebusiness.ro</a:t>
            </a:r>
            <a:endParaRPr lang="en-US" sz="1600" u="sng" spc="300" dirty="0">
              <a:solidFill>
                <a:schemeClr val="bg1"/>
              </a:solidFill>
              <a:ea typeface="Open Sans Light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Placeholder 19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B5462E3D-FE96-14A0-C8C7-7395A6F2A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2D824-2095-5A9C-65D1-2B50804DFC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64" y="-374684"/>
            <a:ext cx="3142871" cy="31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4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41">
            <a:extLst>
              <a:ext uri="{FF2B5EF4-FFF2-40B4-BE49-F238E27FC236}">
                <a16:creationId xmlns:a16="http://schemas.microsoft.com/office/drawing/2014/main" id="{24133EEF-7AF4-63AA-EAFF-87E09B56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63" y="590158"/>
            <a:ext cx="4244598" cy="1380043"/>
          </a:xfrm>
        </p:spPr>
        <p:txBody>
          <a:bodyPr/>
          <a:lstStyle/>
          <a:p>
            <a:r>
              <a:rPr lang="it-IT" dirty="0"/>
              <a:t>PAȘI PENTRU STARTUL UNEI AFACERI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6BC933-89BC-5468-1122-C1B969AF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17FFDF55-93BA-7399-363D-4A149CF4E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38" y="2803854"/>
            <a:ext cx="4084638" cy="2483342"/>
          </a:xfrm>
        </p:spPr>
        <p:txBody>
          <a:bodyPr/>
          <a:lstStyle/>
          <a:p>
            <a:r>
              <a:rPr lang="ro-RO" sz="2400" dirty="0"/>
              <a:t>Pasul 1. Nevoie și idee</a:t>
            </a:r>
          </a:p>
          <a:p>
            <a:r>
              <a:rPr lang="ro-RO" sz="2400" dirty="0"/>
              <a:t>Pasul 2. Plan de afaceri</a:t>
            </a:r>
          </a:p>
          <a:p>
            <a:r>
              <a:rPr lang="ro-RO" sz="2400" dirty="0"/>
              <a:t>Pasul 3. Prototip pilot</a:t>
            </a:r>
          </a:p>
          <a:p>
            <a:r>
              <a:rPr lang="ro-RO" sz="2400" dirty="0"/>
              <a:t>Pasul 4. Finanțare</a:t>
            </a:r>
          </a:p>
          <a:p>
            <a:r>
              <a:rPr lang="ro-RO" sz="2400" dirty="0"/>
              <a:t>Pasul 5. START!</a:t>
            </a:r>
            <a:endParaRPr lang="de-DE" sz="24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2D3BD9F-ABFA-2173-AA01-2C7AE8A0EBBC}"/>
              </a:ext>
            </a:extLst>
          </p:cNvPr>
          <p:cNvSpPr/>
          <p:nvPr/>
        </p:nvSpPr>
        <p:spPr>
          <a:xfrm rot="10800000">
            <a:off x="5134359" y="1016000"/>
            <a:ext cx="7057641" cy="5842001"/>
          </a:xfrm>
          <a:custGeom>
            <a:avLst/>
            <a:gdLst>
              <a:gd name="connsiteX0" fmla="*/ 5923927 w 7057641"/>
              <a:gd name="connsiteY0" fmla="*/ 5842001 h 5842001"/>
              <a:gd name="connsiteX1" fmla="*/ 0 w 7057641"/>
              <a:gd name="connsiteY1" fmla="*/ 5842001 h 5842001"/>
              <a:gd name="connsiteX2" fmla="*/ 0 w 7057641"/>
              <a:gd name="connsiteY2" fmla="*/ 5806383 h 5842001"/>
              <a:gd name="connsiteX3" fmla="*/ 5923927 w 7057641"/>
              <a:gd name="connsiteY3" fmla="*/ 5806383 h 5842001"/>
              <a:gd name="connsiteX4" fmla="*/ 7022034 w 7057641"/>
              <a:gd name="connsiteY4" fmla="*/ 4706796 h 5842001"/>
              <a:gd name="connsiteX5" fmla="*/ 7022034 w 7057641"/>
              <a:gd name="connsiteY5" fmla="*/ 0 h 5842001"/>
              <a:gd name="connsiteX6" fmla="*/ 7057641 w 7057641"/>
              <a:gd name="connsiteY6" fmla="*/ 0 h 5842001"/>
              <a:gd name="connsiteX7" fmla="*/ 7057641 w 7057641"/>
              <a:gd name="connsiteY7" fmla="*/ 4706796 h 5842001"/>
              <a:gd name="connsiteX8" fmla="*/ 5923927 w 7057641"/>
              <a:gd name="connsiteY8" fmla="*/ 5842001 h 58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7641" h="5842001">
                <a:moveTo>
                  <a:pt x="5923927" y="5842001"/>
                </a:moveTo>
                <a:lnTo>
                  <a:pt x="0" y="5842001"/>
                </a:lnTo>
                <a:lnTo>
                  <a:pt x="0" y="5806383"/>
                </a:lnTo>
                <a:lnTo>
                  <a:pt x="5923927" y="5806383"/>
                </a:lnTo>
                <a:cubicBezTo>
                  <a:pt x="6529429" y="5806383"/>
                  <a:pt x="7022034" y="5313102"/>
                  <a:pt x="7022034" y="4706796"/>
                </a:cubicBezTo>
                <a:lnTo>
                  <a:pt x="7022034" y="0"/>
                </a:lnTo>
                <a:lnTo>
                  <a:pt x="7057641" y="0"/>
                </a:lnTo>
                <a:lnTo>
                  <a:pt x="7057641" y="4706796"/>
                </a:lnTo>
                <a:cubicBezTo>
                  <a:pt x="7057641" y="5332751"/>
                  <a:pt x="6549059" y="5842001"/>
                  <a:pt x="5923927" y="5842001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pic>
        <p:nvPicPr>
          <p:cNvPr id="11" name="Picture Placeholder 10" descr="A person sitting on a chair in a city&#10;&#10;Description automatically generated with medium confidence">
            <a:extLst>
              <a:ext uri="{FF2B5EF4-FFF2-40B4-BE49-F238E27FC236}">
                <a16:creationId xmlns:a16="http://schemas.microsoft.com/office/drawing/2014/main" id="{8D62F567-7D1C-4752-9768-298CB7EB95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8" b="22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8251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EFD85-2076-27FC-D505-D4DAAFFD637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79857-EA98-EA5D-A238-D1A0046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AD8BB57-EC95-32D6-0FBC-7468DF11D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882" y="2317016"/>
            <a:ext cx="5128118" cy="2444940"/>
          </a:xfrm>
        </p:spPr>
        <p:txBody>
          <a:bodyPr/>
          <a:lstStyle/>
          <a:p>
            <a:r>
              <a:rPr lang="ro-RO" sz="24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Cu ce începe un antreprenor ?</a:t>
            </a:r>
          </a:p>
          <a:p>
            <a:pPr marL="342900" indent="-3429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Identificarea nevoii în piață;</a:t>
            </a:r>
          </a:p>
          <a:p>
            <a:pPr marL="342900" indent="-3429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Crearea produsului/serviciului;</a:t>
            </a:r>
          </a:p>
          <a:p>
            <a:pPr marL="342900" indent="-3429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Definirea obiectului de activitate.</a:t>
            </a:r>
          </a:p>
          <a:p>
            <a:endParaRPr lang="ro-RO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Open Sans Extrabold" panose="020B0606030504020204" pitchFamily="34" charset="0"/>
              <a:cs typeface="Arial" panose="020B0604020202020204" pitchFamily="34" charset="0"/>
            </a:endParaRPr>
          </a:p>
          <a:p>
            <a:endParaRPr lang="ro-RO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Open Sans Extrabold" panose="020B0606030504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4152EE-C942-A276-2EFE-21614B6915C7}"/>
              </a:ext>
            </a:extLst>
          </p:cNvPr>
          <p:cNvSpPr/>
          <p:nvPr/>
        </p:nvSpPr>
        <p:spPr>
          <a:xfrm>
            <a:off x="8455108" y="2018318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1F4FD9-1ABE-5FFF-AB73-1EA7018C01EB}"/>
              </a:ext>
            </a:extLst>
          </p:cNvPr>
          <p:cNvSpPr/>
          <p:nvPr/>
        </p:nvSpPr>
        <p:spPr>
          <a:xfrm>
            <a:off x="8455108" y="3040420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26F14-B9F6-7731-4B7C-AD5B3CB973C4}"/>
              </a:ext>
            </a:extLst>
          </p:cNvPr>
          <p:cNvSpPr/>
          <p:nvPr/>
        </p:nvSpPr>
        <p:spPr>
          <a:xfrm>
            <a:off x="8455108" y="406252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21738-A9FC-EF41-B14E-E41082B53E94}"/>
              </a:ext>
            </a:extLst>
          </p:cNvPr>
          <p:cNvSpPr/>
          <p:nvPr/>
        </p:nvSpPr>
        <p:spPr>
          <a:xfrm>
            <a:off x="8455108" y="5084624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EC165E-3E67-34F7-52EF-97C0B4F8D396}"/>
              </a:ext>
            </a:extLst>
          </p:cNvPr>
          <p:cNvGrpSpPr/>
          <p:nvPr/>
        </p:nvGrpSpPr>
        <p:grpSpPr>
          <a:xfrm>
            <a:off x="515937" y="998539"/>
            <a:ext cx="8801019" cy="861848"/>
            <a:chOff x="515937" y="998539"/>
            <a:chExt cx="8801019" cy="861848"/>
          </a:xfrm>
          <a:solidFill>
            <a:schemeClr val="accent6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C9DB17-A719-7ABA-4714-1E5D89E437F9}"/>
                </a:ext>
              </a:extLst>
            </p:cNvPr>
            <p:cNvSpPr/>
            <p:nvPr/>
          </p:nvSpPr>
          <p:spPr>
            <a:xfrm>
              <a:off x="8455108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E618B4-E9C3-20D6-6227-5EE5F01C5E7B}"/>
                </a:ext>
              </a:extLst>
            </p:cNvPr>
            <p:cNvSpPr/>
            <p:nvPr/>
          </p:nvSpPr>
          <p:spPr>
            <a:xfrm>
              <a:off x="515937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FE0863-60B9-6710-ED86-C35A52DF4986}"/>
                </a:ext>
              </a:extLst>
            </p:cNvPr>
            <p:cNvSpPr/>
            <p:nvPr/>
          </p:nvSpPr>
          <p:spPr>
            <a:xfrm>
              <a:off x="946861" y="998539"/>
              <a:ext cx="7944891" cy="861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3F5D5E4C-6542-25DC-4CAA-10558301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61" y="1210717"/>
            <a:ext cx="11160125" cy="75565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PASUL 1 – </a:t>
            </a:r>
            <a:r>
              <a:rPr lang="ro-RO" dirty="0">
                <a:solidFill>
                  <a:schemeClr val="bg1"/>
                </a:solidFill>
              </a:rPr>
              <a:t> DE LA </a:t>
            </a:r>
            <a:r>
              <a:rPr lang="de-DE" dirty="0">
                <a:solidFill>
                  <a:schemeClr val="bg1"/>
                </a:solidFill>
              </a:rPr>
              <a:t>NEVOIE </a:t>
            </a:r>
            <a:r>
              <a:rPr lang="ro-RO" dirty="0">
                <a:solidFill>
                  <a:schemeClr val="bg1"/>
                </a:solidFill>
              </a:rPr>
              <a:t>LA</a:t>
            </a:r>
            <a:r>
              <a:rPr lang="de-DE" dirty="0">
                <a:solidFill>
                  <a:schemeClr val="bg1"/>
                </a:solidFill>
              </a:rPr>
              <a:t> IDEE 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Titel 10">
            <a:extLst>
              <a:ext uri="{FF2B5EF4-FFF2-40B4-BE49-F238E27FC236}">
                <a16:creationId xmlns:a16="http://schemas.microsoft.com/office/drawing/2014/main" id="{1449BD83-9E35-D737-F292-95F68B7988FE}"/>
              </a:ext>
            </a:extLst>
          </p:cNvPr>
          <p:cNvSpPr txBox="1">
            <a:spLocks/>
          </p:cNvSpPr>
          <p:nvPr/>
        </p:nvSpPr>
        <p:spPr>
          <a:xfrm>
            <a:off x="8665314" y="2252694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Titel 10">
            <a:extLst>
              <a:ext uri="{FF2B5EF4-FFF2-40B4-BE49-F238E27FC236}">
                <a16:creationId xmlns:a16="http://schemas.microsoft.com/office/drawing/2014/main" id="{1BD12D39-AF04-EB95-D1FB-74EDEB28DBA5}"/>
              </a:ext>
            </a:extLst>
          </p:cNvPr>
          <p:cNvSpPr txBox="1">
            <a:spLocks/>
          </p:cNvSpPr>
          <p:nvPr/>
        </p:nvSpPr>
        <p:spPr>
          <a:xfrm>
            <a:off x="8665314" y="3274796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itel 10">
            <a:extLst>
              <a:ext uri="{FF2B5EF4-FFF2-40B4-BE49-F238E27FC236}">
                <a16:creationId xmlns:a16="http://schemas.microsoft.com/office/drawing/2014/main" id="{AA199A7C-85D8-8CA4-79FB-938CB977093A}"/>
              </a:ext>
            </a:extLst>
          </p:cNvPr>
          <p:cNvSpPr txBox="1">
            <a:spLocks/>
          </p:cNvSpPr>
          <p:nvPr/>
        </p:nvSpPr>
        <p:spPr>
          <a:xfrm>
            <a:off x="8665314" y="4293394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itel 10">
            <a:extLst>
              <a:ext uri="{FF2B5EF4-FFF2-40B4-BE49-F238E27FC236}">
                <a16:creationId xmlns:a16="http://schemas.microsoft.com/office/drawing/2014/main" id="{2A68113F-3E78-336E-C91B-02942976C901}"/>
              </a:ext>
            </a:extLst>
          </p:cNvPr>
          <p:cNvSpPr txBox="1">
            <a:spLocks/>
          </p:cNvSpPr>
          <p:nvPr/>
        </p:nvSpPr>
        <p:spPr>
          <a:xfrm>
            <a:off x="8665314" y="5319000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575FCF7-B2B5-5220-97CD-0D4337179A6F}"/>
              </a:ext>
            </a:extLst>
          </p:cNvPr>
          <p:cNvSpPr/>
          <p:nvPr/>
        </p:nvSpPr>
        <p:spPr>
          <a:xfrm>
            <a:off x="1" y="0"/>
            <a:ext cx="11676063" cy="6246952"/>
          </a:xfrm>
          <a:custGeom>
            <a:avLst/>
            <a:gdLst>
              <a:gd name="connsiteX0" fmla="*/ 11637988 w 11676063"/>
              <a:gd name="connsiteY0" fmla="*/ 0 h 6246952"/>
              <a:gd name="connsiteX1" fmla="*/ 11676063 w 11676063"/>
              <a:gd name="connsiteY1" fmla="*/ 0 h 6246952"/>
              <a:gd name="connsiteX2" fmla="*/ 11676063 w 11676063"/>
              <a:gd name="connsiteY2" fmla="*/ 5033058 h 6246952"/>
              <a:gd name="connsiteX3" fmla="*/ 10463763 w 11676063"/>
              <a:gd name="connsiteY3" fmla="*/ 6246952 h 6246952"/>
              <a:gd name="connsiteX4" fmla="*/ 0 w 11676063"/>
              <a:gd name="connsiteY4" fmla="*/ 6246952 h 6246952"/>
              <a:gd name="connsiteX5" fmla="*/ 0 w 11676063"/>
              <a:gd name="connsiteY5" fmla="*/ 6208865 h 6246952"/>
              <a:gd name="connsiteX6" fmla="*/ 10463763 w 11676063"/>
              <a:gd name="connsiteY6" fmla="*/ 6208865 h 6246952"/>
              <a:gd name="connsiteX7" fmla="*/ 11637988 w 11676063"/>
              <a:gd name="connsiteY7" fmla="*/ 5033058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76063" h="6246952">
                <a:moveTo>
                  <a:pt x="11637988" y="0"/>
                </a:moveTo>
                <a:lnTo>
                  <a:pt x="11676063" y="0"/>
                </a:lnTo>
                <a:lnTo>
                  <a:pt x="11676063" y="5033058"/>
                </a:lnTo>
                <a:cubicBezTo>
                  <a:pt x="11676063" y="5702403"/>
                  <a:pt x="11132228" y="6246952"/>
                  <a:pt x="10463763" y="6246952"/>
                </a:cubicBezTo>
                <a:lnTo>
                  <a:pt x="0" y="6246952"/>
                </a:lnTo>
                <a:lnTo>
                  <a:pt x="0" y="6208865"/>
                </a:lnTo>
                <a:lnTo>
                  <a:pt x="10463763" y="6208865"/>
                </a:lnTo>
                <a:cubicBezTo>
                  <a:pt x="11111237" y="6208865"/>
                  <a:pt x="11637988" y="5681392"/>
                  <a:pt x="11637988" y="5033058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08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EFD85-2076-27FC-D505-D4DAAFFD637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79857-EA98-EA5D-A238-D1A0046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1F4FD9-1ABE-5FFF-AB73-1EA7018C01EB}"/>
              </a:ext>
            </a:extLst>
          </p:cNvPr>
          <p:cNvSpPr/>
          <p:nvPr/>
        </p:nvSpPr>
        <p:spPr>
          <a:xfrm>
            <a:off x="8455108" y="3040420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26F14-B9F6-7731-4B7C-AD5B3CB973C4}"/>
              </a:ext>
            </a:extLst>
          </p:cNvPr>
          <p:cNvSpPr/>
          <p:nvPr/>
        </p:nvSpPr>
        <p:spPr>
          <a:xfrm>
            <a:off x="8455108" y="406252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21738-A9FC-EF41-B14E-E41082B53E94}"/>
              </a:ext>
            </a:extLst>
          </p:cNvPr>
          <p:cNvSpPr/>
          <p:nvPr/>
        </p:nvSpPr>
        <p:spPr>
          <a:xfrm>
            <a:off x="8455108" y="5084624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2" name="Titel 10">
            <a:extLst>
              <a:ext uri="{FF2B5EF4-FFF2-40B4-BE49-F238E27FC236}">
                <a16:creationId xmlns:a16="http://schemas.microsoft.com/office/drawing/2014/main" id="{1BD12D39-AF04-EB95-D1FB-74EDEB28DBA5}"/>
              </a:ext>
            </a:extLst>
          </p:cNvPr>
          <p:cNvSpPr txBox="1">
            <a:spLocks/>
          </p:cNvSpPr>
          <p:nvPr/>
        </p:nvSpPr>
        <p:spPr>
          <a:xfrm>
            <a:off x="8665314" y="3274796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itel 10">
            <a:extLst>
              <a:ext uri="{FF2B5EF4-FFF2-40B4-BE49-F238E27FC236}">
                <a16:creationId xmlns:a16="http://schemas.microsoft.com/office/drawing/2014/main" id="{AA199A7C-85D8-8CA4-79FB-938CB977093A}"/>
              </a:ext>
            </a:extLst>
          </p:cNvPr>
          <p:cNvSpPr txBox="1">
            <a:spLocks/>
          </p:cNvSpPr>
          <p:nvPr/>
        </p:nvSpPr>
        <p:spPr>
          <a:xfrm>
            <a:off x="8665314" y="4293394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itel 10">
            <a:extLst>
              <a:ext uri="{FF2B5EF4-FFF2-40B4-BE49-F238E27FC236}">
                <a16:creationId xmlns:a16="http://schemas.microsoft.com/office/drawing/2014/main" id="{2A68113F-3E78-336E-C91B-02942976C901}"/>
              </a:ext>
            </a:extLst>
          </p:cNvPr>
          <p:cNvSpPr txBox="1">
            <a:spLocks/>
          </p:cNvSpPr>
          <p:nvPr/>
        </p:nvSpPr>
        <p:spPr>
          <a:xfrm>
            <a:off x="8665314" y="5319000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575FCF7-B2B5-5220-97CD-0D4337179A6F}"/>
              </a:ext>
            </a:extLst>
          </p:cNvPr>
          <p:cNvSpPr/>
          <p:nvPr/>
        </p:nvSpPr>
        <p:spPr>
          <a:xfrm>
            <a:off x="1" y="0"/>
            <a:ext cx="11676063" cy="6246952"/>
          </a:xfrm>
          <a:custGeom>
            <a:avLst/>
            <a:gdLst>
              <a:gd name="connsiteX0" fmla="*/ 11637988 w 11676063"/>
              <a:gd name="connsiteY0" fmla="*/ 0 h 6246952"/>
              <a:gd name="connsiteX1" fmla="*/ 11676063 w 11676063"/>
              <a:gd name="connsiteY1" fmla="*/ 0 h 6246952"/>
              <a:gd name="connsiteX2" fmla="*/ 11676063 w 11676063"/>
              <a:gd name="connsiteY2" fmla="*/ 5033058 h 6246952"/>
              <a:gd name="connsiteX3" fmla="*/ 10463763 w 11676063"/>
              <a:gd name="connsiteY3" fmla="*/ 6246952 h 6246952"/>
              <a:gd name="connsiteX4" fmla="*/ 0 w 11676063"/>
              <a:gd name="connsiteY4" fmla="*/ 6246952 h 6246952"/>
              <a:gd name="connsiteX5" fmla="*/ 0 w 11676063"/>
              <a:gd name="connsiteY5" fmla="*/ 6208865 h 6246952"/>
              <a:gd name="connsiteX6" fmla="*/ 10463763 w 11676063"/>
              <a:gd name="connsiteY6" fmla="*/ 6208865 h 6246952"/>
              <a:gd name="connsiteX7" fmla="*/ 11637988 w 11676063"/>
              <a:gd name="connsiteY7" fmla="*/ 5033058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76063" h="6246952">
                <a:moveTo>
                  <a:pt x="11637988" y="0"/>
                </a:moveTo>
                <a:lnTo>
                  <a:pt x="11676063" y="0"/>
                </a:lnTo>
                <a:lnTo>
                  <a:pt x="11676063" y="5033058"/>
                </a:lnTo>
                <a:cubicBezTo>
                  <a:pt x="11676063" y="5702403"/>
                  <a:pt x="11132228" y="6246952"/>
                  <a:pt x="10463763" y="6246952"/>
                </a:cubicBezTo>
                <a:lnTo>
                  <a:pt x="0" y="6246952"/>
                </a:lnTo>
                <a:lnTo>
                  <a:pt x="0" y="6208865"/>
                </a:lnTo>
                <a:lnTo>
                  <a:pt x="10463763" y="6208865"/>
                </a:lnTo>
                <a:cubicBezTo>
                  <a:pt x="11111237" y="6208865"/>
                  <a:pt x="11637988" y="5681392"/>
                  <a:pt x="11637988" y="5033058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FFCF7A-0BE1-B8F5-1B97-5A004BA7F2A5}"/>
              </a:ext>
            </a:extLst>
          </p:cNvPr>
          <p:cNvGrpSpPr/>
          <p:nvPr/>
        </p:nvGrpSpPr>
        <p:grpSpPr>
          <a:xfrm>
            <a:off x="515937" y="2018318"/>
            <a:ext cx="8801019" cy="861848"/>
            <a:chOff x="515937" y="998539"/>
            <a:chExt cx="8801019" cy="861848"/>
          </a:xfrm>
          <a:solidFill>
            <a:schemeClr val="accent6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E649DF-1262-A209-6495-34E2E3F147F0}"/>
                </a:ext>
              </a:extLst>
            </p:cNvPr>
            <p:cNvSpPr/>
            <p:nvPr/>
          </p:nvSpPr>
          <p:spPr>
            <a:xfrm>
              <a:off x="8455108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6263AE9-9067-FE27-0CF6-C810891EC78A}"/>
                </a:ext>
              </a:extLst>
            </p:cNvPr>
            <p:cNvSpPr/>
            <p:nvPr/>
          </p:nvSpPr>
          <p:spPr>
            <a:xfrm>
              <a:off x="515937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2721541-4D92-9ED0-2B8B-CE7FC1A7F7C1}"/>
                </a:ext>
              </a:extLst>
            </p:cNvPr>
            <p:cNvSpPr/>
            <p:nvPr/>
          </p:nvSpPr>
          <p:spPr>
            <a:xfrm>
              <a:off x="946861" y="998539"/>
              <a:ext cx="7944891" cy="861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</p:grpSp>
      <p:sp>
        <p:nvSpPr>
          <p:cNvPr id="32" name="Titel 10">
            <a:extLst>
              <a:ext uri="{FF2B5EF4-FFF2-40B4-BE49-F238E27FC236}">
                <a16:creationId xmlns:a16="http://schemas.microsoft.com/office/drawing/2014/main" id="{D6F148BA-B1BA-CC37-C355-8DE5F6E4F27F}"/>
              </a:ext>
            </a:extLst>
          </p:cNvPr>
          <p:cNvSpPr txBox="1">
            <a:spLocks/>
          </p:cNvSpPr>
          <p:nvPr/>
        </p:nvSpPr>
        <p:spPr>
          <a:xfrm>
            <a:off x="946861" y="2230496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PASUL 2 – PLAN</a:t>
            </a:r>
            <a:r>
              <a:rPr lang="ro-RO" dirty="0">
                <a:solidFill>
                  <a:schemeClr val="bg1"/>
                </a:solidFill>
              </a:rPr>
              <a:t>UL</a:t>
            </a:r>
            <a:r>
              <a:rPr lang="de-DE" dirty="0">
                <a:solidFill>
                  <a:schemeClr val="bg1"/>
                </a:solidFill>
              </a:rPr>
              <a:t> DE AFACERI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Textplatzhalter 11">
            <a:extLst>
              <a:ext uri="{FF2B5EF4-FFF2-40B4-BE49-F238E27FC236}">
                <a16:creationId xmlns:a16="http://schemas.microsoft.com/office/drawing/2014/main" id="{C8707934-9919-8C8F-783F-210276AF62CF}"/>
              </a:ext>
            </a:extLst>
          </p:cNvPr>
          <p:cNvSpPr txBox="1">
            <a:spLocks/>
          </p:cNvSpPr>
          <p:nvPr/>
        </p:nvSpPr>
        <p:spPr>
          <a:xfrm>
            <a:off x="957836" y="3427764"/>
            <a:ext cx="5369857" cy="23514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730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35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1938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Analiza pieței și concurenței;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Setarea segmentului țintă de clienți;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Întocmirea strategiei în funcție de produs/preț;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Planificarea acțiunilor și a bugetului;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1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Promovarea afacerii.</a:t>
            </a:r>
          </a:p>
          <a:p>
            <a:endParaRPr lang="ro-RO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ro-RO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Open Sans Extrabold" panose="020B0606030504020204" pitchFamily="34" charset="0"/>
              <a:cs typeface="Arial" panose="020B0604020202020204" pitchFamily="34" charset="0"/>
            </a:endParaRPr>
          </a:p>
          <a:p>
            <a:endParaRPr lang="ro-RO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Open Sans Extrabold" panose="020B0606030504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4152EE-C942-A276-2EFE-21614B6915C7}"/>
              </a:ext>
            </a:extLst>
          </p:cNvPr>
          <p:cNvSpPr/>
          <p:nvPr/>
        </p:nvSpPr>
        <p:spPr>
          <a:xfrm>
            <a:off x="8455108" y="995340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1" name="Titel 10">
            <a:extLst>
              <a:ext uri="{FF2B5EF4-FFF2-40B4-BE49-F238E27FC236}">
                <a16:creationId xmlns:a16="http://schemas.microsoft.com/office/drawing/2014/main" id="{1449BD83-9E35-D737-F292-95F68B7988FE}"/>
              </a:ext>
            </a:extLst>
          </p:cNvPr>
          <p:cNvSpPr txBox="1">
            <a:spLocks/>
          </p:cNvSpPr>
          <p:nvPr/>
        </p:nvSpPr>
        <p:spPr>
          <a:xfrm>
            <a:off x="8665314" y="1229716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18583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EFD85-2076-27FC-D505-D4DAAFFD637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79857-EA98-EA5D-A238-D1A0046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26F14-B9F6-7731-4B7C-AD5B3CB973C4}"/>
              </a:ext>
            </a:extLst>
          </p:cNvPr>
          <p:cNvSpPr/>
          <p:nvPr/>
        </p:nvSpPr>
        <p:spPr>
          <a:xfrm>
            <a:off x="8455108" y="406252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21738-A9FC-EF41-B14E-E41082B53E94}"/>
              </a:ext>
            </a:extLst>
          </p:cNvPr>
          <p:cNvSpPr/>
          <p:nvPr/>
        </p:nvSpPr>
        <p:spPr>
          <a:xfrm>
            <a:off x="8455108" y="5084624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3" name="Titel 10">
            <a:extLst>
              <a:ext uri="{FF2B5EF4-FFF2-40B4-BE49-F238E27FC236}">
                <a16:creationId xmlns:a16="http://schemas.microsoft.com/office/drawing/2014/main" id="{AA199A7C-85D8-8CA4-79FB-938CB977093A}"/>
              </a:ext>
            </a:extLst>
          </p:cNvPr>
          <p:cNvSpPr txBox="1">
            <a:spLocks/>
          </p:cNvSpPr>
          <p:nvPr/>
        </p:nvSpPr>
        <p:spPr>
          <a:xfrm>
            <a:off x="8665314" y="4293394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Titel 10">
            <a:extLst>
              <a:ext uri="{FF2B5EF4-FFF2-40B4-BE49-F238E27FC236}">
                <a16:creationId xmlns:a16="http://schemas.microsoft.com/office/drawing/2014/main" id="{2A68113F-3E78-336E-C91B-02942976C901}"/>
              </a:ext>
            </a:extLst>
          </p:cNvPr>
          <p:cNvSpPr txBox="1">
            <a:spLocks/>
          </p:cNvSpPr>
          <p:nvPr/>
        </p:nvSpPr>
        <p:spPr>
          <a:xfrm>
            <a:off x="8665314" y="5319000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575FCF7-B2B5-5220-97CD-0D4337179A6F}"/>
              </a:ext>
            </a:extLst>
          </p:cNvPr>
          <p:cNvSpPr/>
          <p:nvPr/>
        </p:nvSpPr>
        <p:spPr>
          <a:xfrm>
            <a:off x="1" y="0"/>
            <a:ext cx="11676063" cy="6246952"/>
          </a:xfrm>
          <a:custGeom>
            <a:avLst/>
            <a:gdLst>
              <a:gd name="connsiteX0" fmla="*/ 11637988 w 11676063"/>
              <a:gd name="connsiteY0" fmla="*/ 0 h 6246952"/>
              <a:gd name="connsiteX1" fmla="*/ 11676063 w 11676063"/>
              <a:gd name="connsiteY1" fmla="*/ 0 h 6246952"/>
              <a:gd name="connsiteX2" fmla="*/ 11676063 w 11676063"/>
              <a:gd name="connsiteY2" fmla="*/ 5033058 h 6246952"/>
              <a:gd name="connsiteX3" fmla="*/ 10463763 w 11676063"/>
              <a:gd name="connsiteY3" fmla="*/ 6246952 h 6246952"/>
              <a:gd name="connsiteX4" fmla="*/ 0 w 11676063"/>
              <a:gd name="connsiteY4" fmla="*/ 6246952 h 6246952"/>
              <a:gd name="connsiteX5" fmla="*/ 0 w 11676063"/>
              <a:gd name="connsiteY5" fmla="*/ 6208865 h 6246952"/>
              <a:gd name="connsiteX6" fmla="*/ 10463763 w 11676063"/>
              <a:gd name="connsiteY6" fmla="*/ 6208865 h 6246952"/>
              <a:gd name="connsiteX7" fmla="*/ 11637988 w 11676063"/>
              <a:gd name="connsiteY7" fmla="*/ 5033058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76063" h="6246952">
                <a:moveTo>
                  <a:pt x="11637988" y="0"/>
                </a:moveTo>
                <a:lnTo>
                  <a:pt x="11676063" y="0"/>
                </a:lnTo>
                <a:lnTo>
                  <a:pt x="11676063" y="5033058"/>
                </a:lnTo>
                <a:cubicBezTo>
                  <a:pt x="11676063" y="5702403"/>
                  <a:pt x="11132228" y="6246952"/>
                  <a:pt x="10463763" y="6246952"/>
                </a:cubicBezTo>
                <a:lnTo>
                  <a:pt x="0" y="6246952"/>
                </a:lnTo>
                <a:lnTo>
                  <a:pt x="0" y="6208865"/>
                </a:lnTo>
                <a:lnTo>
                  <a:pt x="10463763" y="6208865"/>
                </a:lnTo>
                <a:cubicBezTo>
                  <a:pt x="11111237" y="6208865"/>
                  <a:pt x="11637988" y="5681392"/>
                  <a:pt x="11637988" y="5033058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4152EE-C942-A276-2EFE-21614B6915C7}"/>
              </a:ext>
            </a:extLst>
          </p:cNvPr>
          <p:cNvSpPr/>
          <p:nvPr/>
        </p:nvSpPr>
        <p:spPr>
          <a:xfrm>
            <a:off x="8455108" y="995340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1" name="Titel 10">
            <a:extLst>
              <a:ext uri="{FF2B5EF4-FFF2-40B4-BE49-F238E27FC236}">
                <a16:creationId xmlns:a16="http://schemas.microsoft.com/office/drawing/2014/main" id="{1449BD83-9E35-D737-F292-95F68B7988FE}"/>
              </a:ext>
            </a:extLst>
          </p:cNvPr>
          <p:cNvSpPr txBox="1">
            <a:spLocks/>
          </p:cNvSpPr>
          <p:nvPr/>
        </p:nvSpPr>
        <p:spPr>
          <a:xfrm>
            <a:off x="8665314" y="1229716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E56F4-0A8D-A75F-F92E-A60EC6802E0A}"/>
              </a:ext>
            </a:extLst>
          </p:cNvPr>
          <p:cNvGrpSpPr/>
          <p:nvPr/>
        </p:nvGrpSpPr>
        <p:grpSpPr>
          <a:xfrm>
            <a:off x="515937" y="3048331"/>
            <a:ext cx="8801019" cy="861848"/>
            <a:chOff x="515937" y="998539"/>
            <a:chExt cx="8801019" cy="861848"/>
          </a:xfrm>
          <a:solidFill>
            <a:schemeClr val="accent6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C4F184-8431-E623-252E-5ED98275074C}"/>
                </a:ext>
              </a:extLst>
            </p:cNvPr>
            <p:cNvSpPr/>
            <p:nvPr/>
          </p:nvSpPr>
          <p:spPr>
            <a:xfrm>
              <a:off x="8455108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9A0779-98D8-691B-B931-088AA21AC2E1}"/>
                </a:ext>
              </a:extLst>
            </p:cNvPr>
            <p:cNvSpPr/>
            <p:nvPr/>
          </p:nvSpPr>
          <p:spPr>
            <a:xfrm>
              <a:off x="515937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2475A1-29EA-1956-7BF9-E7564DF83B69}"/>
                </a:ext>
              </a:extLst>
            </p:cNvPr>
            <p:cNvSpPr/>
            <p:nvPr/>
          </p:nvSpPr>
          <p:spPr>
            <a:xfrm>
              <a:off x="946861" y="998539"/>
              <a:ext cx="7944891" cy="861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</p:grpSp>
      <p:sp>
        <p:nvSpPr>
          <p:cNvPr id="8" name="Titel 10">
            <a:extLst>
              <a:ext uri="{FF2B5EF4-FFF2-40B4-BE49-F238E27FC236}">
                <a16:creationId xmlns:a16="http://schemas.microsoft.com/office/drawing/2014/main" id="{63B3F0E9-3A36-9D96-5DEB-12E96CAF22CF}"/>
              </a:ext>
            </a:extLst>
          </p:cNvPr>
          <p:cNvSpPr txBox="1">
            <a:spLocks/>
          </p:cNvSpPr>
          <p:nvPr/>
        </p:nvSpPr>
        <p:spPr>
          <a:xfrm>
            <a:off x="743661" y="3219869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bg1"/>
                </a:solidFill>
              </a:rPr>
              <a:t>PASUL 3 – </a:t>
            </a:r>
            <a:r>
              <a:rPr lang="ro-RO" sz="2400" dirty="0">
                <a:solidFill>
                  <a:schemeClr val="bg1"/>
                </a:solidFill>
              </a:rPr>
              <a:t> DE LA PROIECTUL </a:t>
            </a:r>
            <a:r>
              <a:rPr lang="de-DE" sz="2400" dirty="0">
                <a:solidFill>
                  <a:schemeClr val="bg1"/>
                </a:solidFill>
              </a:rPr>
              <a:t>PILOT </a:t>
            </a:r>
            <a:r>
              <a:rPr lang="ro-RO" sz="2400" dirty="0">
                <a:solidFill>
                  <a:schemeClr val="bg1"/>
                </a:solidFill>
              </a:rPr>
              <a:t>LA </a:t>
            </a:r>
            <a:r>
              <a:rPr lang="de-DE" sz="2400" dirty="0">
                <a:solidFill>
                  <a:schemeClr val="bg1"/>
                </a:solidFill>
              </a:rPr>
              <a:t>PROTOTIP 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1F4FD9-1ABE-5FFF-AB73-1EA7018C01EB}"/>
              </a:ext>
            </a:extLst>
          </p:cNvPr>
          <p:cNvSpPr/>
          <p:nvPr/>
        </p:nvSpPr>
        <p:spPr>
          <a:xfrm>
            <a:off x="8455108" y="201198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2" name="Titel 10">
            <a:extLst>
              <a:ext uri="{FF2B5EF4-FFF2-40B4-BE49-F238E27FC236}">
                <a16:creationId xmlns:a16="http://schemas.microsoft.com/office/drawing/2014/main" id="{1BD12D39-AF04-EB95-D1FB-74EDEB28DBA5}"/>
              </a:ext>
            </a:extLst>
          </p:cNvPr>
          <p:cNvSpPr txBox="1">
            <a:spLocks/>
          </p:cNvSpPr>
          <p:nvPr/>
        </p:nvSpPr>
        <p:spPr>
          <a:xfrm>
            <a:off x="8665314" y="2246358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D5D3FFA2-153E-D064-F7BE-E361EC22E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087" y="1186740"/>
            <a:ext cx="4803231" cy="1204144"/>
          </a:xfrm>
        </p:spPr>
        <p:txBody>
          <a:bodyPr/>
          <a:lstStyle/>
          <a:p>
            <a:pPr marL="457200" indent="-457200">
              <a:buFont typeface="System Font Regular"/>
              <a:buChar char="-"/>
            </a:pPr>
            <a:r>
              <a:rPr lang="ro-RO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Testează-ți ideea în cadrul unui proiect pilot;</a:t>
            </a:r>
          </a:p>
          <a:p>
            <a:pPr marL="457200" indent="-457200">
              <a:buFont typeface="System Font Regular"/>
              <a:buChar char="-"/>
            </a:pPr>
            <a:r>
              <a:rPr lang="ro-RO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Cere feedback-</a:t>
            </a:r>
            <a:r>
              <a:rPr lang="ro-RO" sz="18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ul</a:t>
            </a:r>
            <a:r>
              <a:rPr lang="ro-RO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familiei, prietenilor și al segmentului de clienți țintă;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057A782-0759-FCD2-FBAD-CCAE97AC785B}"/>
              </a:ext>
            </a:extLst>
          </p:cNvPr>
          <p:cNvSpPr txBox="1">
            <a:spLocks/>
          </p:cNvSpPr>
          <p:nvPr/>
        </p:nvSpPr>
        <p:spPr>
          <a:xfrm>
            <a:off x="861847" y="4318006"/>
            <a:ext cx="4803231" cy="26793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730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35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1938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System Font Regular"/>
              <a:buChar char="-"/>
            </a:pPr>
            <a:r>
              <a:rPr lang="ro-RO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Prezintă întotdeauna beneficiile pe care serviciul/produsul tău le poate aduce;</a:t>
            </a:r>
          </a:p>
          <a:p>
            <a:pPr marL="457200" indent="-457200">
              <a:buFont typeface="System Font Regular"/>
              <a:buChar char="-"/>
            </a:pPr>
            <a:r>
              <a:rPr lang="ro-RO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Stabilește următorii pași, acordă timp pentru </a:t>
            </a:r>
            <a:r>
              <a:rPr lang="ro-RO" sz="18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follow-up</a:t>
            </a:r>
            <a:r>
              <a:rPr lang="ro-RO" sz="18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și asigură-te că închei vânzarea.</a:t>
            </a:r>
          </a:p>
        </p:txBody>
      </p:sp>
    </p:spTree>
    <p:extLst>
      <p:ext uri="{BB962C8B-B14F-4D97-AF65-F5344CB8AC3E}">
        <p14:creationId xmlns:p14="http://schemas.microsoft.com/office/powerpoint/2010/main" val="349594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EFD85-2076-27FC-D505-D4DAAFFD637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79857-EA98-EA5D-A238-D1A0046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21738-A9FC-EF41-B14E-E41082B53E94}"/>
              </a:ext>
            </a:extLst>
          </p:cNvPr>
          <p:cNvSpPr/>
          <p:nvPr/>
        </p:nvSpPr>
        <p:spPr>
          <a:xfrm>
            <a:off x="8455108" y="5084624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4" name="Titel 10">
            <a:extLst>
              <a:ext uri="{FF2B5EF4-FFF2-40B4-BE49-F238E27FC236}">
                <a16:creationId xmlns:a16="http://schemas.microsoft.com/office/drawing/2014/main" id="{2A68113F-3E78-336E-C91B-02942976C901}"/>
              </a:ext>
            </a:extLst>
          </p:cNvPr>
          <p:cNvSpPr txBox="1">
            <a:spLocks/>
          </p:cNvSpPr>
          <p:nvPr/>
        </p:nvSpPr>
        <p:spPr>
          <a:xfrm>
            <a:off x="8665314" y="5319000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575FCF7-B2B5-5220-97CD-0D4337179A6F}"/>
              </a:ext>
            </a:extLst>
          </p:cNvPr>
          <p:cNvSpPr/>
          <p:nvPr/>
        </p:nvSpPr>
        <p:spPr>
          <a:xfrm>
            <a:off x="1" y="0"/>
            <a:ext cx="11676063" cy="6246952"/>
          </a:xfrm>
          <a:custGeom>
            <a:avLst/>
            <a:gdLst>
              <a:gd name="connsiteX0" fmla="*/ 11637988 w 11676063"/>
              <a:gd name="connsiteY0" fmla="*/ 0 h 6246952"/>
              <a:gd name="connsiteX1" fmla="*/ 11676063 w 11676063"/>
              <a:gd name="connsiteY1" fmla="*/ 0 h 6246952"/>
              <a:gd name="connsiteX2" fmla="*/ 11676063 w 11676063"/>
              <a:gd name="connsiteY2" fmla="*/ 5033058 h 6246952"/>
              <a:gd name="connsiteX3" fmla="*/ 10463763 w 11676063"/>
              <a:gd name="connsiteY3" fmla="*/ 6246952 h 6246952"/>
              <a:gd name="connsiteX4" fmla="*/ 0 w 11676063"/>
              <a:gd name="connsiteY4" fmla="*/ 6246952 h 6246952"/>
              <a:gd name="connsiteX5" fmla="*/ 0 w 11676063"/>
              <a:gd name="connsiteY5" fmla="*/ 6208865 h 6246952"/>
              <a:gd name="connsiteX6" fmla="*/ 10463763 w 11676063"/>
              <a:gd name="connsiteY6" fmla="*/ 6208865 h 6246952"/>
              <a:gd name="connsiteX7" fmla="*/ 11637988 w 11676063"/>
              <a:gd name="connsiteY7" fmla="*/ 5033058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76063" h="6246952">
                <a:moveTo>
                  <a:pt x="11637988" y="0"/>
                </a:moveTo>
                <a:lnTo>
                  <a:pt x="11676063" y="0"/>
                </a:lnTo>
                <a:lnTo>
                  <a:pt x="11676063" y="5033058"/>
                </a:lnTo>
                <a:cubicBezTo>
                  <a:pt x="11676063" y="5702403"/>
                  <a:pt x="11132228" y="6246952"/>
                  <a:pt x="10463763" y="6246952"/>
                </a:cubicBezTo>
                <a:lnTo>
                  <a:pt x="0" y="6246952"/>
                </a:lnTo>
                <a:lnTo>
                  <a:pt x="0" y="6208865"/>
                </a:lnTo>
                <a:lnTo>
                  <a:pt x="10463763" y="6208865"/>
                </a:lnTo>
                <a:cubicBezTo>
                  <a:pt x="11111237" y="6208865"/>
                  <a:pt x="11637988" y="5681392"/>
                  <a:pt x="11637988" y="5033058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4152EE-C942-A276-2EFE-21614B6915C7}"/>
              </a:ext>
            </a:extLst>
          </p:cNvPr>
          <p:cNvSpPr/>
          <p:nvPr/>
        </p:nvSpPr>
        <p:spPr>
          <a:xfrm>
            <a:off x="8455108" y="995340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1" name="Titel 10">
            <a:extLst>
              <a:ext uri="{FF2B5EF4-FFF2-40B4-BE49-F238E27FC236}">
                <a16:creationId xmlns:a16="http://schemas.microsoft.com/office/drawing/2014/main" id="{1449BD83-9E35-D737-F292-95F68B7988FE}"/>
              </a:ext>
            </a:extLst>
          </p:cNvPr>
          <p:cNvSpPr txBox="1">
            <a:spLocks/>
          </p:cNvSpPr>
          <p:nvPr/>
        </p:nvSpPr>
        <p:spPr>
          <a:xfrm>
            <a:off x="8665314" y="1229716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1F4FD9-1ABE-5FFF-AB73-1EA7018C01EB}"/>
              </a:ext>
            </a:extLst>
          </p:cNvPr>
          <p:cNvSpPr/>
          <p:nvPr/>
        </p:nvSpPr>
        <p:spPr>
          <a:xfrm>
            <a:off x="8455108" y="201198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2" name="Titel 10">
            <a:extLst>
              <a:ext uri="{FF2B5EF4-FFF2-40B4-BE49-F238E27FC236}">
                <a16:creationId xmlns:a16="http://schemas.microsoft.com/office/drawing/2014/main" id="{1BD12D39-AF04-EB95-D1FB-74EDEB28DBA5}"/>
              </a:ext>
            </a:extLst>
          </p:cNvPr>
          <p:cNvSpPr txBox="1">
            <a:spLocks/>
          </p:cNvSpPr>
          <p:nvPr/>
        </p:nvSpPr>
        <p:spPr>
          <a:xfrm>
            <a:off x="8665314" y="2246358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2B5DC9-11D3-16E6-52F6-A22CB060B377}"/>
              </a:ext>
            </a:extLst>
          </p:cNvPr>
          <p:cNvGrpSpPr/>
          <p:nvPr/>
        </p:nvGrpSpPr>
        <p:grpSpPr>
          <a:xfrm>
            <a:off x="515937" y="4057324"/>
            <a:ext cx="8801019" cy="861848"/>
            <a:chOff x="515937" y="998539"/>
            <a:chExt cx="8801019" cy="861848"/>
          </a:xfrm>
          <a:solidFill>
            <a:schemeClr val="accent6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09E586-EB4E-7524-B8E0-9525BB3E29D6}"/>
                </a:ext>
              </a:extLst>
            </p:cNvPr>
            <p:cNvSpPr/>
            <p:nvPr/>
          </p:nvSpPr>
          <p:spPr>
            <a:xfrm>
              <a:off x="8455108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00BB87-1AFB-3113-27FD-33DA9D0923B2}"/>
                </a:ext>
              </a:extLst>
            </p:cNvPr>
            <p:cNvSpPr/>
            <p:nvPr/>
          </p:nvSpPr>
          <p:spPr>
            <a:xfrm>
              <a:off x="515937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1B03A8-81C5-4E01-8A81-0F7FA8FB06EE}"/>
                </a:ext>
              </a:extLst>
            </p:cNvPr>
            <p:cNvSpPr/>
            <p:nvPr/>
          </p:nvSpPr>
          <p:spPr>
            <a:xfrm>
              <a:off x="946861" y="998539"/>
              <a:ext cx="7944891" cy="861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</p:grpSp>
      <p:sp>
        <p:nvSpPr>
          <p:cNvPr id="19" name="Titel 10">
            <a:extLst>
              <a:ext uri="{FF2B5EF4-FFF2-40B4-BE49-F238E27FC236}">
                <a16:creationId xmlns:a16="http://schemas.microsoft.com/office/drawing/2014/main" id="{281BF987-4690-EEC2-AA83-196EAF7B2489}"/>
              </a:ext>
            </a:extLst>
          </p:cNvPr>
          <p:cNvSpPr txBox="1">
            <a:spLocks/>
          </p:cNvSpPr>
          <p:nvPr/>
        </p:nvSpPr>
        <p:spPr>
          <a:xfrm>
            <a:off x="946861" y="4269502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PASUL 4 – FINANȚARE</a:t>
            </a:r>
            <a:r>
              <a:rPr lang="ro-RO" dirty="0">
                <a:solidFill>
                  <a:schemeClr val="bg1"/>
                </a:solidFill>
              </a:rPr>
              <a:t>A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26F14-B9F6-7731-4B7C-AD5B3CB973C4}"/>
              </a:ext>
            </a:extLst>
          </p:cNvPr>
          <p:cNvSpPr/>
          <p:nvPr/>
        </p:nvSpPr>
        <p:spPr>
          <a:xfrm>
            <a:off x="8455108" y="304770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3" name="Titel 10">
            <a:extLst>
              <a:ext uri="{FF2B5EF4-FFF2-40B4-BE49-F238E27FC236}">
                <a16:creationId xmlns:a16="http://schemas.microsoft.com/office/drawing/2014/main" id="{AA199A7C-85D8-8CA4-79FB-938CB977093A}"/>
              </a:ext>
            </a:extLst>
          </p:cNvPr>
          <p:cNvSpPr txBox="1">
            <a:spLocks/>
          </p:cNvSpPr>
          <p:nvPr/>
        </p:nvSpPr>
        <p:spPr>
          <a:xfrm>
            <a:off x="8665314" y="3278574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platzhalter 11">
            <a:extLst>
              <a:ext uri="{FF2B5EF4-FFF2-40B4-BE49-F238E27FC236}">
                <a16:creationId xmlns:a16="http://schemas.microsoft.com/office/drawing/2014/main" id="{F79FC2C9-5236-7D81-7614-FBCCDA9444BB}"/>
              </a:ext>
            </a:extLst>
          </p:cNvPr>
          <p:cNvSpPr txBox="1">
            <a:spLocks/>
          </p:cNvSpPr>
          <p:nvPr/>
        </p:nvSpPr>
        <p:spPr>
          <a:xfrm>
            <a:off x="496087" y="731506"/>
            <a:ext cx="5305273" cy="2905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27305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3275" indent="-2635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1938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System Font Regular"/>
              <a:buChar char="-"/>
            </a:pP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ă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sirea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unei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surse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de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finan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ț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are;</a:t>
            </a:r>
          </a:p>
          <a:p>
            <a:pPr marL="342900" indent="-342900">
              <a:buFont typeface="System Font Regular"/>
              <a:buChar char="-"/>
            </a:pP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Angajarea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echipei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minime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pentru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a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putea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î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ncepe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afacerea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;</a:t>
            </a:r>
          </a:p>
          <a:p>
            <a:pPr marL="342900" indent="-342900">
              <a:buFont typeface="System Font Regular"/>
              <a:buChar char="-"/>
            </a:pP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Realizarea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unui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buget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de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venituri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ș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cheltuieli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;</a:t>
            </a:r>
          </a:p>
          <a:p>
            <a:pPr marL="342900" indent="-342900">
              <a:buFont typeface="System Font Regular"/>
              <a:buChar char="-"/>
            </a:pP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Previzionarea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afacerii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pe minim 12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luni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(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scenariul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favorabil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ș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nefavorabil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85651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EFD85-2076-27FC-D505-D4DAAFFD637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79857-EA98-EA5D-A238-D1A0046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575FCF7-B2B5-5220-97CD-0D4337179A6F}"/>
              </a:ext>
            </a:extLst>
          </p:cNvPr>
          <p:cNvSpPr/>
          <p:nvPr/>
        </p:nvSpPr>
        <p:spPr>
          <a:xfrm>
            <a:off x="1" y="0"/>
            <a:ext cx="11676063" cy="6246952"/>
          </a:xfrm>
          <a:custGeom>
            <a:avLst/>
            <a:gdLst>
              <a:gd name="connsiteX0" fmla="*/ 11637988 w 11676063"/>
              <a:gd name="connsiteY0" fmla="*/ 0 h 6246952"/>
              <a:gd name="connsiteX1" fmla="*/ 11676063 w 11676063"/>
              <a:gd name="connsiteY1" fmla="*/ 0 h 6246952"/>
              <a:gd name="connsiteX2" fmla="*/ 11676063 w 11676063"/>
              <a:gd name="connsiteY2" fmla="*/ 5033058 h 6246952"/>
              <a:gd name="connsiteX3" fmla="*/ 10463763 w 11676063"/>
              <a:gd name="connsiteY3" fmla="*/ 6246952 h 6246952"/>
              <a:gd name="connsiteX4" fmla="*/ 0 w 11676063"/>
              <a:gd name="connsiteY4" fmla="*/ 6246952 h 6246952"/>
              <a:gd name="connsiteX5" fmla="*/ 0 w 11676063"/>
              <a:gd name="connsiteY5" fmla="*/ 6208865 h 6246952"/>
              <a:gd name="connsiteX6" fmla="*/ 10463763 w 11676063"/>
              <a:gd name="connsiteY6" fmla="*/ 6208865 h 6246952"/>
              <a:gd name="connsiteX7" fmla="*/ 11637988 w 11676063"/>
              <a:gd name="connsiteY7" fmla="*/ 5033058 h 624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76063" h="6246952">
                <a:moveTo>
                  <a:pt x="11637988" y="0"/>
                </a:moveTo>
                <a:lnTo>
                  <a:pt x="11676063" y="0"/>
                </a:lnTo>
                <a:lnTo>
                  <a:pt x="11676063" y="5033058"/>
                </a:lnTo>
                <a:cubicBezTo>
                  <a:pt x="11676063" y="5702403"/>
                  <a:pt x="11132228" y="6246952"/>
                  <a:pt x="10463763" y="6246952"/>
                </a:cubicBezTo>
                <a:lnTo>
                  <a:pt x="0" y="6246952"/>
                </a:lnTo>
                <a:lnTo>
                  <a:pt x="0" y="6208865"/>
                </a:lnTo>
                <a:lnTo>
                  <a:pt x="10463763" y="6208865"/>
                </a:lnTo>
                <a:cubicBezTo>
                  <a:pt x="11111237" y="6208865"/>
                  <a:pt x="11637988" y="5681392"/>
                  <a:pt x="11637988" y="5033058"/>
                </a:cubicBezTo>
                <a:close/>
              </a:path>
            </a:pathLst>
          </a:custGeom>
          <a:solidFill>
            <a:schemeClr val="bg1"/>
          </a:solidFill>
          <a:ln w="1268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4152EE-C942-A276-2EFE-21614B6915C7}"/>
              </a:ext>
            </a:extLst>
          </p:cNvPr>
          <p:cNvSpPr/>
          <p:nvPr/>
        </p:nvSpPr>
        <p:spPr>
          <a:xfrm>
            <a:off x="8455108" y="995340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1" name="Titel 10">
            <a:extLst>
              <a:ext uri="{FF2B5EF4-FFF2-40B4-BE49-F238E27FC236}">
                <a16:creationId xmlns:a16="http://schemas.microsoft.com/office/drawing/2014/main" id="{1449BD83-9E35-D737-F292-95F68B7988FE}"/>
              </a:ext>
            </a:extLst>
          </p:cNvPr>
          <p:cNvSpPr txBox="1">
            <a:spLocks/>
          </p:cNvSpPr>
          <p:nvPr/>
        </p:nvSpPr>
        <p:spPr>
          <a:xfrm>
            <a:off x="8665314" y="1229716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1F4FD9-1ABE-5FFF-AB73-1EA7018C01EB}"/>
              </a:ext>
            </a:extLst>
          </p:cNvPr>
          <p:cNvSpPr/>
          <p:nvPr/>
        </p:nvSpPr>
        <p:spPr>
          <a:xfrm>
            <a:off x="8455108" y="201198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2" name="Titel 10">
            <a:extLst>
              <a:ext uri="{FF2B5EF4-FFF2-40B4-BE49-F238E27FC236}">
                <a16:creationId xmlns:a16="http://schemas.microsoft.com/office/drawing/2014/main" id="{1BD12D39-AF04-EB95-D1FB-74EDEB28DBA5}"/>
              </a:ext>
            </a:extLst>
          </p:cNvPr>
          <p:cNvSpPr txBox="1">
            <a:spLocks/>
          </p:cNvSpPr>
          <p:nvPr/>
        </p:nvSpPr>
        <p:spPr>
          <a:xfrm>
            <a:off x="8665314" y="2246358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26F14-B9F6-7731-4B7C-AD5B3CB973C4}"/>
              </a:ext>
            </a:extLst>
          </p:cNvPr>
          <p:cNvSpPr/>
          <p:nvPr/>
        </p:nvSpPr>
        <p:spPr>
          <a:xfrm>
            <a:off x="8455108" y="3047702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3" name="Titel 10">
            <a:extLst>
              <a:ext uri="{FF2B5EF4-FFF2-40B4-BE49-F238E27FC236}">
                <a16:creationId xmlns:a16="http://schemas.microsoft.com/office/drawing/2014/main" id="{AA199A7C-85D8-8CA4-79FB-938CB977093A}"/>
              </a:ext>
            </a:extLst>
          </p:cNvPr>
          <p:cNvSpPr txBox="1">
            <a:spLocks/>
          </p:cNvSpPr>
          <p:nvPr/>
        </p:nvSpPr>
        <p:spPr>
          <a:xfrm>
            <a:off x="8665314" y="3278574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568760-A786-84D9-7DBA-2C5C2A60F5F5}"/>
              </a:ext>
            </a:extLst>
          </p:cNvPr>
          <p:cNvGrpSpPr/>
          <p:nvPr/>
        </p:nvGrpSpPr>
        <p:grpSpPr>
          <a:xfrm>
            <a:off x="515937" y="5087338"/>
            <a:ext cx="8801019" cy="861848"/>
            <a:chOff x="515937" y="998539"/>
            <a:chExt cx="8801019" cy="861848"/>
          </a:xfrm>
          <a:solidFill>
            <a:schemeClr val="accent6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FD97CCD-B687-4AF2-C65A-F600A2A7B921}"/>
                </a:ext>
              </a:extLst>
            </p:cNvPr>
            <p:cNvSpPr/>
            <p:nvPr/>
          </p:nvSpPr>
          <p:spPr>
            <a:xfrm>
              <a:off x="8455108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CC1572-81D8-022F-2481-C4A3EC49CE51}"/>
                </a:ext>
              </a:extLst>
            </p:cNvPr>
            <p:cNvSpPr/>
            <p:nvPr/>
          </p:nvSpPr>
          <p:spPr>
            <a:xfrm>
              <a:off x="515937" y="998539"/>
              <a:ext cx="861848" cy="8618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7D5DB4-BCD4-331C-FA0C-FF433EC26BC3}"/>
                </a:ext>
              </a:extLst>
            </p:cNvPr>
            <p:cNvSpPr/>
            <p:nvPr/>
          </p:nvSpPr>
          <p:spPr>
            <a:xfrm>
              <a:off x="946861" y="998539"/>
              <a:ext cx="7944891" cy="861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endParaRPr lang="en-RO" sz="1600" dirty="0" err="1"/>
            </a:p>
          </p:txBody>
        </p:sp>
      </p:grpSp>
      <p:sp>
        <p:nvSpPr>
          <p:cNvPr id="8" name="Titel 10">
            <a:extLst>
              <a:ext uri="{FF2B5EF4-FFF2-40B4-BE49-F238E27FC236}">
                <a16:creationId xmlns:a16="http://schemas.microsoft.com/office/drawing/2014/main" id="{319716E0-E1CA-608D-B646-F11B43EBD70E}"/>
              </a:ext>
            </a:extLst>
          </p:cNvPr>
          <p:cNvSpPr txBox="1">
            <a:spLocks/>
          </p:cNvSpPr>
          <p:nvPr/>
        </p:nvSpPr>
        <p:spPr>
          <a:xfrm>
            <a:off x="946861" y="5299516"/>
            <a:ext cx="11160125" cy="755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PASUL 5 – START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21738-A9FC-EF41-B14E-E41082B53E94}"/>
              </a:ext>
            </a:extLst>
          </p:cNvPr>
          <p:cNvSpPr/>
          <p:nvPr/>
        </p:nvSpPr>
        <p:spPr>
          <a:xfrm>
            <a:off x="8455108" y="4057324"/>
            <a:ext cx="861848" cy="8618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RO" sz="1600" dirty="0" err="1"/>
          </a:p>
        </p:txBody>
      </p:sp>
      <p:sp>
        <p:nvSpPr>
          <p:cNvPr id="24" name="Titel 10">
            <a:extLst>
              <a:ext uri="{FF2B5EF4-FFF2-40B4-BE49-F238E27FC236}">
                <a16:creationId xmlns:a16="http://schemas.microsoft.com/office/drawing/2014/main" id="{2A68113F-3E78-336E-C91B-02942976C901}"/>
              </a:ext>
            </a:extLst>
          </p:cNvPr>
          <p:cNvSpPr txBox="1">
            <a:spLocks/>
          </p:cNvSpPr>
          <p:nvPr/>
        </p:nvSpPr>
        <p:spPr>
          <a:xfrm>
            <a:off x="8665314" y="4291700"/>
            <a:ext cx="441436" cy="3930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Textplatzhalter 11">
            <a:extLst>
              <a:ext uri="{FF2B5EF4-FFF2-40B4-BE49-F238E27FC236}">
                <a16:creationId xmlns:a16="http://schemas.microsoft.com/office/drawing/2014/main" id="{EC272314-4EFD-71E8-17F6-F3F40D09DB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048" y="961981"/>
            <a:ext cx="5254472" cy="3183299"/>
          </a:xfrm>
        </p:spPr>
        <p:txBody>
          <a:bodyPr/>
          <a:lstStyle/>
          <a:p>
            <a:pPr marL="342900" lvl="0" indent="-342900">
              <a:buFont typeface="System Font Regular"/>
              <a:buChar char="-"/>
            </a:pP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Urm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ă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rirea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î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ndeaproape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a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planului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de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afaceri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;</a:t>
            </a:r>
          </a:p>
          <a:p>
            <a:pPr marL="342900" lvl="0" indent="-342900">
              <a:buFont typeface="System Font Regular"/>
              <a:buChar char="-"/>
            </a:pP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ă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surarea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gradului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de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satisfac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ț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ie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al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angaja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ț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ilor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;</a:t>
            </a:r>
          </a:p>
          <a:p>
            <a:pPr marL="342900" lvl="0" indent="-342900">
              <a:buFont typeface="System Font Regular"/>
              <a:buChar char="-"/>
            </a:pP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Monitorizarea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calit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ăț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ii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serviciilor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/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produselor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;</a:t>
            </a:r>
          </a:p>
          <a:p>
            <a:pPr marL="342900" lvl="0" indent="-342900">
              <a:buFont typeface="System Font Regular"/>
              <a:buChar char="-"/>
            </a:pP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Analiza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periodic</a:t>
            </a:r>
            <a:r>
              <a:rPr lang="ro-RO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ă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a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bugetului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de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venituri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cheltuieli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19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54030-AA43-4F28-9DA6-FC17FAE0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597C-028E-473F-BF50-BBB8B8A24EC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EEDE0B-1FAB-4846-8577-4271F4EC7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" y="1198880"/>
            <a:ext cx="4320222" cy="4561840"/>
          </a:xfrm>
        </p:spPr>
        <p:txBody>
          <a:bodyPr/>
          <a:lstStyle/>
          <a:p>
            <a:r>
              <a:rPr lang="ro-RO" sz="4400" b="1" dirty="0"/>
              <a:t>BCR este alături de tine la fiecare pas al dezvoltării afacerii tale.</a:t>
            </a:r>
            <a:endParaRPr lang="en-US" sz="44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8FC5CF-A35A-4599-81E0-FA55321ED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60" y="629920"/>
            <a:ext cx="7813040" cy="55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41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303F-5294-4BE7-B788-73F607C4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Misiunea noastră în susținerea digitalizării</a:t>
            </a:r>
            <a:r>
              <a:rPr lang="en-US" dirty="0"/>
              <a:t> </a:t>
            </a:r>
            <a:r>
              <a:rPr lang="ro-RO" dirty="0"/>
              <a:t>în antreprenoriat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125396-E04F-401A-BBF0-958C0ED575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o-RO" dirty="0"/>
              <a:t>Privim către viitor</a:t>
            </a:r>
            <a:endParaRPr lang="en-US" dirty="0"/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409181B4-FDD9-4DB3-83AE-CFAE47318CDD}"/>
              </a:ext>
            </a:extLst>
          </p:cNvPr>
          <p:cNvSpPr/>
          <p:nvPr/>
        </p:nvSpPr>
        <p:spPr>
          <a:xfrm>
            <a:off x="2147805" y="4667213"/>
            <a:ext cx="3245966" cy="2067513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2"/>
                </a:lnTo>
                <a:lnTo>
                  <a:pt x="92607" y="1791913"/>
                </a:lnTo>
                <a:lnTo>
                  <a:pt x="54765" y="1762676"/>
                </a:lnTo>
                <a:lnTo>
                  <a:pt x="25528" y="1724834"/>
                </a:lnTo>
                <a:lnTo>
                  <a:pt x="6679" y="1680169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 descr="George Internet Banking - Simplu și 100% Online | BCR">
            <a:extLst>
              <a:ext uri="{FF2B5EF4-FFF2-40B4-BE49-F238E27FC236}">
                <a16:creationId xmlns:a16="http://schemas.microsoft.com/office/drawing/2014/main" id="{3C3AD883-1B96-4993-9352-54C2FEBBC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02" y="4291931"/>
            <a:ext cx="806572" cy="80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CD7DC43-39A1-4493-AC15-FBCD28FB313F}"/>
              </a:ext>
            </a:extLst>
          </p:cNvPr>
          <p:cNvSpPr txBox="1"/>
          <p:nvPr/>
        </p:nvSpPr>
        <p:spPr>
          <a:xfrm>
            <a:off x="2298254" y="5098503"/>
            <a:ext cx="2980759" cy="138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</a:pPr>
            <a:r>
              <a:rPr lang="ro-RO" sz="2000" dirty="0">
                <a:solidFill>
                  <a:schemeClr val="bg1"/>
                </a:solidFill>
              </a:rPr>
              <a:t>O platformă ready-to-use care ofera tool-uri și produse gândite pentru antreprenori</a:t>
            </a:r>
          </a:p>
        </p:txBody>
      </p:sp>
      <p:sp>
        <p:nvSpPr>
          <p:cNvPr id="64" name="object 9">
            <a:extLst>
              <a:ext uri="{FF2B5EF4-FFF2-40B4-BE49-F238E27FC236}">
                <a16:creationId xmlns:a16="http://schemas.microsoft.com/office/drawing/2014/main" id="{69310848-0998-4CB4-B845-7656BBD8591A}"/>
              </a:ext>
            </a:extLst>
          </p:cNvPr>
          <p:cNvSpPr/>
          <p:nvPr/>
        </p:nvSpPr>
        <p:spPr>
          <a:xfrm>
            <a:off x="356709" y="1892949"/>
            <a:ext cx="3245966" cy="2067513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2"/>
                </a:lnTo>
                <a:lnTo>
                  <a:pt x="92607" y="1791913"/>
                </a:lnTo>
                <a:lnTo>
                  <a:pt x="54765" y="1762676"/>
                </a:lnTo>
                <a:lnTo>
                  <a:pt x="25528" y="1724834"/>
                </a:lnTo>
                <a:lnTo>
                  <a:pt x="6679" y="1680169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3B2643-78F9-4D56-B782-09EE9B33533A}"/>
              </a:ext>
            </a:extLst>
          </p:cNvPr>
          <p:cNvGrpSpPr/>
          <p:nvPr/>
        </p:nvGrpSpPr>
        <p:grpSpPr>
          <a:xfrm>
            <a:off x="1568906" y="1545683"/>
            <a:ext cx="806572" cy="586662"/>
            <a:chOff x="1209675" y="6354763"/>
            <a:chExt cx="449263" cy="363538"/>
          </a:xfrm>
          <a:solidFill>
            <a:schemeClr val="bg1"/>
          </a:solidFill>
        </p:grpSpPr>
        <p:sp>
          <p:nvSpPr>
            <p:cNvPr id="66" name="Freeform 205">
              <a:extLst>
                <a:ext uri="{FF2B5EF4-FFF2-40B4-BE49-F238E27FC236}">
                  <a16:creationId xmlns:a16="http://schemas.microsoft.com/office/drawing/2014/main" id="{3A73A925-B15C-40A7-AC72-D8395AED1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513" y="6529388"/>
              <a:ext cx="96838" cy="188913"/>
            </a:xfrm>
            <a:custGeom>
              <a:avLst/>
              <a:gdLst>
                <a:gd name="T0" fmla="*/ 31 w 126"/>
                <a:gd name="T1" fmla="*/ 0 h 245"/>
                <a:gd name="T2" fmla="*/ 0 w 126"/>
                <a:gd name="T3" fmla="*/ 39 h 245"/>
                <a:gd name="T4" fmla="*/ 0 w 126"/>
                <a:gd name="T5" fmla="*/ 245 h 245"/>
                <a:gd name="T6" fmla="*/ 126 w 126"/>
                <a:gd name="T7" fmla="*/ 245 h 245"/>
                <a:gd name="T8" fmla="*/ 125 w 126"/>
                <a:gd name="T9" fmla="*/ 74 h 245"/>
                <a:gd name="T10" fmla="*/ 31 w 126"/>
                <a:gd name="T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245">
                  <a:moveTo>
                    <a:pt x="31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126" y="245"/>
                    <a:pt x="126" y="245"/>
                    <a:pt x="126" y="245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99" y="52"/>
                    <a:pt x="31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reeform 207">
              <a:extLst>
                <a:ext uri="{FF2B5EF4-FFF2-40B4-BE49-F238E27FC236}">
                  <a16:creationId xmlns:a16="http://schemas.microsoft.com/office/drawing/2014/main" id="{8FC0DAAA-BFA5-48B4-A0AB-A4841FB1D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675" y="6354763"/>
              <a:ext cx="449263" cy="339725"/>
            </a:xfrm>
            <a:custGeom>
              <a:avLst/>
              <a:gdLst>
                <a:gd name="T0" fmla="*/ 236 w 585"/>
                <a:gd name="T1" fmla="*/ 248 h 442"/>
                <a:gd name="T2" fmla="*/ 76 w 585"/>
                <a:gd name="T3" fmla="*/ 428 h 442"/>
                <a:gd name="T4" fmla="*/ 46 w 585"/>
                <a:gd name="T5" fmla="*/ 442 h 442"/>
                <a:gd name="T6" fmla="*/ 18 w 585"/>
                <a:gd name="T7" fmla="*/ 432 h 442"/>
                <a:gd name="T8" fmla="*/ 15 w 585"/>
                <a:gd name="T9" fmla="*/ 374 h 442"/>
                <a:gd name="T10" fmla="*/ 206 w 585"/>
                <a:gd name="T11" fmla="*/ 158 h 442"/>
                <a:gd name="T12" fmla="*/ 237 w 585"/>
                <a:gd name="T13" fmla="*/ 144 h 442"/>
                <a:gd name="T14" fmla="*/ 268 w 585"/>
                <a:gd name="T15" fmla="*/ 158 h 442"/>
                <a:gd name="T16" fmla="*/ 323 w 585"/>
                <a:gd name="T17" fmla="*/ 224 h 442"/>
                <a:gd name="T18" fmla="*/ 425 w 585"/>
                <a:gd name="T19" fmla="*/ 101 h 442"/>
                <a:gd name="T20" fmla="*/ 330 w 585"/>
                <a:gd name="T21" fmla="*/ 19 h 442"/>
                <a:gd name="T22" fmla="*/ 566 w 585"/>
                <a:gd name="T23" fmla="*/ 0 h 442"/>
                <a:gd name="T24" fmla="*/ 585 w 585"/>
                <a:gd name="T25" fmla="*/ 239 h 442"/>
                <a:gd name="T26" fmla="*/ 487 w 585"/>
                <a:gd name="T27" fmla="*/ 154 h 442"/>
                <a:gd name="T28" fmla="*/ 355 w 585"/>
                <a:gd name="T29" fmla="*/ 314 h 442"/>
                <a:gd name="T30" fmla="*/ 324 w 585"/>
                <a:gd name="T31" fmla="*/ 329 h 442"/>
                <a:gd name="T32" fmla="*/ 292 w 585"/>
                <a:gd name="T33" fmla="*/ 314 h 442"/>
                <a:gd name="T34" fmla="*/ 236 w 585"/>
                <a:gd name="T35" fmla="*/ 24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5" h="442">
                  <a:moveTo>
                    <a:pt x="236" y="248"/>
                  </a:moveTo>
                  <a:cubicBezTo>
                    <a:pt x="76" y="428"/>
                    <a:pt x="76" y="428"/>
                    <a:pt x="76" y="428"/>
                  </a:cubicBezTo>
                  <a:cubicBezTo>
                    <a:pt x="68" y="438"/>
                    <a:pt x="57" y="442"/>
                    <a:pt x="46" y="442"/>
                  </a:cubicBezTo>
                  <a:cubicBezTo>
                    <a:pt x="36" y="442"/>
                    <a:pt x="26" y="439"/>
                    <a:pt x="18" y="432"/>
                  </a:cubicBezTo>
                  <a:cubicBezTo>
                    <a:pt x="1" y="417"/>
                    <a:pt x="0" y="391"/>
                    <a:pt x="15" y="374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14" y="149"/>
                    <a:pt x="225" y="143"/>
                    <a:pt x="237" y="144"/>
                  </a:cubicBezTo>
                  <a:cubicBezTo>
                    <a:pt x="249" y="144"/>
                    <a:pt x="260" y="149"/>
                    <a:pt x="268" y="158"/>
                  </a:cubicBezTo>
                  <a:cubicBezTo>
                    <a:pt x="323" y="224"/>
                    <a:pt x="323" y="224"/>
                    <a:pt x="323" y="224"/>
                  </a:cubicBezTo>
                  <a:cubicBezTo>
                    <a:pt x="425" y="101"/>
                    <a:pt x="425" y="101"/>
                    <a:pt x="425" y="101"/>
                  </a:cubicBezTo>
                  <a:cubicBezTo>
                    <a:pt x="330" y="19"/>
                    <a:pt x="330" y="19"/>
                    <a:pt x="330" y="19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585" y="239"/>
                    <a:pt x="585" y="239"/>
                    <a:pt x="585" y="239"/>
                  </a:cubicBezTo>
                  <a:cubicBezTo>
                    <a:pt x="487" y="154"/>
                    <a:pt x="487" y="154"/>
                    <a:pt x="487" y="154"/>
                  </a:cubicBezTo>
                  <a:cubicBezTo>
                    <a:pt x="355" y="314"/>
                    <a:pt x="355" y="314"/>
                    <a:pt x="355" y="314"/>
                  </a:cubicBezTo>
                  <a:cubicBezTo>
                    <a:pt x="348" y="323"/>
                    <a:pt x="336" y="329"/>
                    <a:pt x="324" y="329"/>
                  </a:cubicBezTo>
                  <a:cubicBezTo>
                    <a:pt x="311" y="329"/>
                    <a:pt x="300" y="324"/>
                    <a:pt x="292" y="314"/>
                  </a:cubicBezTo>
                  <a:lnTo>
                    <a:pt x="236" y="2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reeform 208">
              <a:extLst>
                <a:ext uri="{FF2B5EF4-FFF2-40B4-BE49-F238E27FC236}">
                  <a16:creationId xmlns:a16="http://schemas.microsoft.com/office/drawing/2014/main" id="{EE9CF512-98CE-414A-8D9E-09219B2B3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638" y="6589713"/>
              <a:ext cx="119063" cy="127000"/>
            </a:xfrm>
            <a:custGeom>
              <a:avLst/>
              <a:gdLst>
                <a:gd name="T0" fmla="*/ 98 w 153"/>
                <a:gd name="T1" fmla="*/ 64 h 167"/>
                <a:gd name="T2" fmla="*/ 62 w 153"/>
                <a:gd name="T3" fmla="*/ 83 h 167"/>
                <a:gd name="T4" fmla="*/ 1 w 153"/>
                <a:gd name="T5" fmla="*/ 56 h 167"/>
                <a:gd name="T6" fmla="*/ 0 w 153"/>
                <a:gd name="T7" fmla="*/ 167 h 167"/>
                <a:gd name="T8" fmla="*/ 150 w 153"/>
                <a:gd name="T9" fmla="*/ 167 h 167"/>
                <a:gd name="T10" fmla="*/ 153 w 153"/>
                <a:gd name="T11" fmla="*/ 0 h 167"/>
                <a:gd name="T12" fmla="*/ 98 w 153"/>
                <a:gd name="T13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167">
                  <a:moveTo>
                    <a:pt x="98" y="64"/>
                  </a:moveTo>
                  <a:cubicBezTo>
                    <a:pt x="76" y="83"/>
                    <a:pt x="62" y="83"/>
                    <a:pt x="62" y="83"/>
                  </a:cubicBezTo>
                  <a:cubicBezTo>
                    <a:pt x="43" y="86"/>
                    <a:pt x="15" y="67"/>
                    <a:pt x="1" y="5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2" y="24"/>
                    <a:pt x="116" y="47"/>
                    <a:pt x="9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reeform 209">
              <a:extLst>
                <a:ext uri="{FF2B5EF4-FFF2-40B4-BE49-F238E27FC236}">
                  <a16:creationId xmlns:a16="http://schemas.microsoft.com/office/drawing/2014/main" id="{06D4766D-0C26-42CE-A11E-DCBFF6E69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400" y="6600825"/>
              <a:ext cx="96838" cy="115888"/>
            </a:xfrm>
            <a:custGeom>
              <a:avLst/>
              <a:gdLst>
                <a:gd name="T0" fmla="*/ 0 w 61"/>
                <a:gd name="T1" fmla="*/ 73 h 73"/>
                <a:gd name="T2" fmla="*/ 61 w 61"/>
                <a:gd name="T3" fmla="*/ 73 h 73"/>
                <a:gd name="T4" fmla="*/ 61 w 61"/>
                <a:gd name="T5" fmla="*/ 0 h 73"/>
                <a:gd name="T6" fmla="*/ 0 w 61"/>
                <a:gd name="T7" fmla="*/ 70 h 73"/>
                <a:gd name="T8" fmla="*/ 0 w 61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3">
                  <a:moveTo>
                    <a:pt x="0" y="73"/>
                  </a:moveTo>
                  <a:lnTo>
                    <a:pt x="61" y="73"/>
                  </a:lnTo>
                  <a:lnTo>
                    <a:pt x="61" y="0"/>
                  </a:lnTo>
                  <a:lnTo>
                    <a:pt x="0" y="70"/>
                  </a:lnTo>
                  <a:lnTo>
                    <a:pt x="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C97E0E1A-A125-4B85-97EF-D6F1C5EE7471}"/>
              </a:ext>
            </a:extLst>
          </p:cNvPr>
          <p:cNvSpPr txBox="1">
            <a:spLocks/>
          </p:cNvSpPr>
          <p:nvPr/>
        </p:nvSpPr>
        <p:spPr>
          <a:xfrm>
            <a:off x="605285" y="2339906"/>
            <a:ext cx="2733815" cy="10755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000" dirty="0">
                <a:solidFill>
                  <a:schemeClr val="bg1"/>
                </a:solidFill>
              </a:rPr>
              <a:t>Soluții digitale pentru scalarea România SA și România SRL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1" name="object 27">
            <a:extLst>
              <a:ext uri="{FF2B5EF4-FFF2-40B4-BE49-F238E27FC236}">
                <a16:creationId xmlns:a16="http://schemas.microsoft.com/office/drawing/2014/main" id="{7A774BE4-0B28-4032-ABE8-2B90524C7128}"/>
              </a:ext>
            </a:extLst>
          </p:cNvPr>
          <p:cNvSpPr/>
          <p:nvPr/>
        </p:nvSpPr>
        <p:spPr>
          <a:xfrm>
            <a:off x="3956571" y="1884752"/>
            <a:ext cx="3568726" cy="2075710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C07D124-CBB3-4171-A273-76CCBEEFE035}"/>
              </a:ext>
            </a:extLst>
          </p:cNvPr>
          <p:cNvGrpSpPr/>
          <p:nvPr/>
        </p:nvGrpSpPr>
        <p:grpSpPr>
          <a:xfrm>
            <a:off x="5474718" y="1425270"/>
            <a:ext cx="806572" cy="637140"/>
            <a:chOff x="2919413" y="3781425"/>
            <a:chExt cx="400050" cy="420688"/>
          </a:xfrm>
          <a:solidFill>
            <a:schemeClr val="bg1"/>
          </a:solidFill>
        </p:grpSpPr>
        <p:sp>
          <p:nvSpPr>
            <p:cNvPr id="73" name="Freeform 64">
              <a:extLst>
                <a:ext uri="{FF2B5EF4-FFF2-40B4-BE49-F238E27FC236}">
                  <a16:creationId xmlns:a16="http://schemas.microsoft.com/office/drawing/2014/main" id="{4C531405-1AD5-4B37-8B9C-46C790E3F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9113" y="3781425"/>
              <a:ext cx="120650" cy="420688"/>
            </a:xfrm>
            <a:custGeom>
              <a:avLst/>
              <a:gdLst>
                <a:gd name="T0" fmla="*/ 137 w 156"/>
                <a:gd name="T1" fmla="*/ 548 h 548"/>
                <a:gd name="T2" fmla="*/ 0 w 156"/>
                <a:gd name="T3" fmla="*/ 528 h 548"/>
                <a:gd name="T4" fmla="*/ 137 w 156"/>
                <a:gd name="T5" fmla="*/ 509 h 548"/>
                <a:gd name="T6" fmla="*/ 137 w 156"/>
                <a:gd name="T7" fmla="*/ 453 h 548"/>
                <a:gd name="T8" fmla="*/ 0 w 156"/>
                <a:gd name="T9" fmla="*/ 472 h 548"/>
                <a:gd name="T10" fmla="*/ 137 w 156"/>
                <a:gd name="T11" fmla="*/ 492 h 548"/>
                <a:gd name="T12" fmla="*/ 137 w 156"/>
                <a:gd name="T13" fmla="*/ 453 h 548"/>
                <a:gd name="T14" fmla="*/ 19 w 156"/>
                <a:gd name="T15" fmla="*/ 397 h 548"/>
                <a:gd name="T16" fmla="*/ 19 w 156"/>
                <a:gd name="T17" fmla="*/ 436 h 548"/>
                <a:gd name="T18" fmla="*/ 156 w 156"/>
                <a:gd name="T19" fmla="*/ 416 h 548"/>
                <a:gd name="T20" fmla="*/ 137 w 156"/>
                <a:gd name="T21" fmla="*/ 341 h 548"/>
                <a:gd name="T22" fmla="*/ 0 w 156"/>
                <a:gd name="T23" fmla="*/ 361 h 548"/>
                <a:gd name="T24" fmla="*/ 137 w 156"/>
                <a:gd name="T25" fmla="*/ 380 h 548"/>
                <a:gd name="T26" fmla="*/ 137 w 156"/>
                <a:gd name="T27" fmla="*/ 341 h 548"/>
                <a:gd name="T28" fmla="*/ 19 w 156"/>
                <a:gd name="T29" fmla="*/ 285 h 548"/>
                <a:gd name="T30" fmla="*/ 19 w 156"/>
                <a:gd name="T31" fmla="*/ 324 h 548"/>
                <a:gd name="T32" fmla="*/ 156 w 156"/>
                <a:gd name="T33" fmla="*/ 305 h 548"/>
                <a:gd name="T34" fmla="*/ 137 w 156"/>
                <a:gd name="T35" fmla="*/ 229 h 548"/>
                <a:gd name="T36" fmla="*/ 0 w 156"/>
                <a:gd name="T37" fmla="*/ 249 h 548"/>
                <a:gd name="T38" fmla="*/ 137 w 156"/>
                <a:gd name="T39" fmla="*/ 268 h 548"/>
                <a:gd name="T40" fmla="*/ 137 w 156"/>
                <a:gd name="T41" fmla="*/ 229 h 548"/>
                <a:gd name="T42" fmla="*/ 19 w 156"/>
                <a:gd name="T43" fmla="*/ 168 h 548"/>
                <a:gd name="T44" fmla="*/ 19 w 156"/>
                <a:gd name="T45" fmla="*/ 207 h 548"/>
                <a:gd name="T46" fmla="*/ 156 w 156"/>
                <a:gd name="T47" fmla="*/ 188 h 548"/>
                <a:gd name="T48" fmla="*/ 137 w 156"/>
                <a:gd name="T49" fmla="*/ 112 h 548"/>
                <a:gd name="T50" fmla="*/ 0 w 156"/>
                <a:gd name="T51" fmla="*/ 132 h 548"/>
                <a:gd name="T52" fmla="*/ 137 w 156"/>
                <a:gd name="T53" fmla="*/ 151 h 548"/>
                <a:gd name="T54" fmla="*/ 137 w 156"/>
                <a:gd name="T55" fmla="*/ 112 h 548"/>
                <a:gd name="T56" fmla="*/ 19 w 156"/>
                <a:gd name="T57" fmla="*/ 56 h 548"/>
                <a:gd name="T58" fmla="*/ 19 w 156"/>
                <a:gd name="T59" fmla="*/ 95 h 548"/>
                <a:gd name="T60" fmla="*/ 156 w 156"/>
                <a:gd name="T61" fmla="*/ 76 h 548"/>
                <a:gd name="T62" fmla="*/ 137 w 156"/>
                <a:gd name="T63" fmla="*/ 0 h 548"/>
                <a:gd name="T64" fmla="*/ 0 w 156"/>
                <a:gd name="T65" fmla="*/ 20 h 548"/>
                <a:gd name="T66" fmla="*/ 137 w 156"/>
                <a:gd name="T67" fmla="*/ 40 h 548"/>
                <a:gd name="T68" fmla="*/ 137 w 156"/>
                <a:gd name="T69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548">
                  <a:moveTo>
                    <a:pt x="156" y="528"/>
                  </a:moveTo>
                  <a:cubicBezTo>
                    <a:pt x="156" y="539"/>
                    <a:pt x="148" y="548"/>
                    <a:pt x="137" y="548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8" y="548"/>
                    <a:pt x="0" y="539"/>
                    <a:pt x="0" y="528"/>
                  </a:cubicBezTo>
                  <a:cubicBezTo>
                    <a:pt x="0" y="517"/>
                    <a:pt x="8" y="509"/>
                    <a:pt x="19" y="509"/>
                  </a:cubicBezTo>
                  <a:cubicBezTo>
                    <a:pt x="137" y="509"/>
                    <a:pt x="137" y="509"/>
                    <a:pt x="137" y="509"/>
                  </a:cubicBezTo>
                  <a:cubicBezTo>
                    <a:pt x="148" y="509"/>
                    <a:pt x="156" y="517"/>
                    <a:pt x="156" y="528"/>
                  </a:cubicBezTo>
                  <a:close/>
                  <a:moveTo>
                    <a:pt x="137" y="453"/>
                  </a:moveTo>
                  <a:cubicBezTo>
                    <a:pt x="19" y="453"/>
                    <a:pt x="19" y="453"/>
                    <a:pt x="19" y="453"/>
                  </a:cubicBezTo>
                  <a:cubicBezTo>
                    <a:pt x="8" y="453"/>
                    <a:pt x="0" y="461"/>
                    <a:pt x="0" y="472"/>
                  </a:cubicBezTo>
                  <a:cubicBezTo>
                    <a:pt x="0" y="483"/>
                    <a:pt x="8" y="492"/>
                    <a:pt x="19" y="492"/>
                  </a:cubicBezTo>
                  <a:cubicBezTo>
                    <a:pt x="137" y="492"/>
                    <a:pt x="137" y="492"/>
                    <a:pt x="137" y="492"/>
                  </a:cubicBezTo>
                  <a:cubicBezTo>
                    <a:pt x="148" y="492"/>
                    <a:pt x="156" y="483"/>
                    <a:pt x="156" y="472"/>
                  </a:cubicBezTo>
                  <a:cubicBezTo>
                    <a:pt x="156" y="461"/>
                    <a:pt x="148" y="453"/>
                    <a:pt x="137" y="453"/>
                  </a:cubicBezTo>
                  <a:close/>
                  <a:moveTo>
                    <a:pt x="137" y="397"/>
                  </a:moveTo>
                  <a:cubicBezTo>
                    <a:pt x="19" y="397"/>
                    <a:pt x="19" y="397"/>
                    <a:pt x="19" y="397"/>
                  </a:cubicBezTo>
                  <a:cubicBezTo>
                    <a:pt x="8" y="397"/>
                    <a:pt x="0" y="406"/>
                    <a:pt x="0" y="416"/>
                  </a:cubicBezTo>
                  <a:cubicBezTo>
                    <a:pt x="0" y="427"/>
                    <a:pt x="8" y="436"/>
                    <a:pt x="19" y="436"/>
                  </a:cubicBezTo>
                  <a:cubicBezTo>
                    <a:pt x="137" y="436"/>
                    <a:pt x="137" y="436"/>
                    <a:pt x="137" y="436"/>
                  </a:cubicBezTo>
                  <a:cubicBezTo>
                    <a:pt x="148" y="436"/>
                    <a:pt x="156" y="427"/>
                    <a:pt x="156" y="416"/>
                  </a:cubicBezTo>
                  <a:cubicBezTo>
                    <a:pt x="156" y="406"/>
                    <a:pt x="148" y="397"/>
                    <a:pt x="137" y="397"/>
                  </a:cubicBezTo>
                  <a:close/>
                  <a:moveTo>
                    <a:pt x="137" y="341"/>
                  </a:moveTo>
                  <a:cubicBezTo>
                    <a:pt x="19" y="341"/>
                    <a:pt x="19" y="341"/>
                    <a:pt x="19" y="341"/>
                  </a:cubicBezTo>
                  <a:cubicBezTo>
                    <a:pt x="8" y="341"/>
                    <a:pt x="0" y="350"/>
                    <a:pt x="0" y="361"/>
                  </a:cubicBezTo>
                  <a:cubicBezTo>
                    <a:pt x="0" y="371"/>
                    <a:pt x="8" y="380"/>
                    <a:pt x="19" y="380"/>
                  </a:cubicBezTo>
                  <a:cubicBezTo>
                    <a:pt x="137" y="380"/>
                    <a:pt x="137" y="380"/>
                    <a:pt x="137" y="380"/>
                  </a:cubicBezTo>
                  <a:cubicBezTo>
                    <a:pt x="148" y="380"/>
                    <a:pt x="156" y="371"/>
                    <a:pt x="156" y="361"/>
                  </a:cubicBezTo>
                  <a:cubicBezTo>
                    <a:pt x="156" y="350"/>
                    <a:pt x="148" y="341"/>
                    <a:pt x="137" y="341"/>
                  </a:cubicBezTo>
                  <a:close/>
                  <a:moveTo>
                    <a:pt x="137" y="285"/>
                  </a:moveTo>
                  <a:cubicBezTo>
                    <a:pt x="19" y="285"/>
                    <a:pt x="19" y="285"/>
                    <a:pt x="19" y="285"/>
                  </a:cubicBezTo>
                  <a:cubicBezTo>
                    <a:pt x="8" y="285"/>
                    <a:pt x="0" y="294"/>
                    <a:pt x="0" y="305"/>
                  </a:cubicBezTo>
                  <a:cubicBezTo>
                    <a:pt x="0" y="315"/>
                    <a:pt x="8" y="324"/>
                    <a:pt x="19" y="324"/>
                  </a:cubicBezTo>
                  <a:cubicBezTo>
                    <a:pt x="137" y="324"/>
                    <a:pt x="137" y="324"/>
                    <a:pt x="137" y="324"/>
                  </a:cubicBezTo>
                  <a:cubicBezTo>
                    <a:pt x="148" y="324"/>
                    <a:pt x="156" y="315"/>
                    <a:pt x="156" y="305"/>
                  </a:cubicBezTo>
                  <a:cubicBezTo>
                    <a:pt x="156" y="294"/>
                    <a:pt x="148" y="285"/>
                    <a:pt x="137" y="285"/>
                  </a:cubicBezTo>
                  <a:close/>
                  <a:moveTo>
                    <a:pt x="137" y="229"/>
                  </a:moveTo>
                  <a:cubicBezTo>
                    <a:pt x="19" y="229"/>
                    <a:pt x="19" y="229"/>
                    <a:pt x="19" y="229"/>
                  </a:cubicBezTo>
                  <a:cubicBezTo>
                    <a:pt x="8" y="229"/>
                    <a:pt x="0" y="238"/>
                    <a:pt x="0" y="249"/>
                  </a:cubicBezTo>
                  <a:cubicBezTo>
                    <a:pt x="0" y="260"/>
                    <a:pt x="8" y="268"/>
                    <a:pt x="19" y="268"/>
                  </a:cubicBezTo>
                  <a:cubicBezTo>
                    <a:pt x="137" y="268"/>
                    <a:pt x="137" y="268"/>
                    <a:pt x="137" y="268"/>
                  </a:cubicBezTo>
                  <a:cubicBezTo>
                    <a:pt x="148" y="268"/>
                    <a:pt x="156" y="260"/>
                    <a:pt x="156" y="249"/>
                  </a:cubicBezTo>
                  <a:cubicBezTo>
                    <a:pt x="156" y="238"/>
                    <a:pt x="148" y="229"/>
                    <a:pt x="137" y="229"/>
                  </a:cubicBezTo>
                  <a:close/>
                  <a:moveTo>
                    <a:pt x="137" y="168"/>
                  </a:moveTo>
                  <a:cubicBezTo>
                    <a:pt x="19" y="168"/>
                    <a:pt x="19" y="168"/>
                    <a:pt x="19" y="168"/>
                  </a:cubicBezTo>
                  <a:cubicBezTo>
                    <a:pt x="8" y="168"/>
                    <a:pt x="0" y="177"/>
                    <a:pt x="0" y="188"/>
                  </a:cubicBezTo>
                  <a:cubicBezTo>
                    <a:pt x="0" y="198"/>
                    <a:pt x="8" y="207"/>
                    <a:pt x="19" y="207"/>
                  </a:cubicBezTo>
                  <a:cubicBezTo>
                    <a:pt x="137" y="207"/>
                    <a:pt x="137" y="207"/>
                    <a:pt x="137" y="207"/>
                  </a:cubicBezTo>
                  <a:cubicBezTo>
                    <a:pt x="148" y="207"/>
                    <a:pt x="156" y="198"/>
                    <a:pt x="156" y="188"/>
                  </a:cubicBezTo>
                  <a:cubicBezTo>
                    <a:pt x="156" y="177"/>
                    <a:pt x="148" y="168"/>
                    <a:pt x="137" y="168"/>
                  </a:cubicBezTo>
                  <a:close/>
                  <a:moveTo>
                    <a:pt x="137" y="112"/>
                  </a:moveTo>
                  <a:cubicBezTo>
                    <a:pt x="19" y="112"/>
                    <a:pt x="19" y="112"/>
                    <a:pt x="19" y="112"/>
                  </a:cubicBezTo>
                  <a:cubicBezTo>
                    <a:pt x="8" y="112"/>
                    <a:pt x="0" y="121"/>
                    <a:pt x="0" y="132"/>
                  </a:cubicBezTo>
                  <a:cubicBezTo>
                    <a:pt x="0" y="142"/>
                    <a:pt x="8" y="151"/>
                    <a:pt x="19" y="151"/>
                  </a:cubicBezTo>
                  <a:cubicBezTo>
                    <a:pt x="137" y="151"/>
                    <a:pt x="137" y="151"/>
                    <a:pt x="137" y="151"/>
                  </a:cubicBezTo>
                  <a:cubicBezTo>
                    <a:pt x="148" y="151"/>
                    <a:pt x="156" y="142"/>
                    <a:pt x="156" y="132"/>
                  </a:cubicBezTo>
                  <a:cubicBezTo>
                    <a:pt x="156" y="121"/>
                    <a:pt x="148" y="112"/>
                    <a:pt x="137" y="112"/>
                  </a:cubicBezTo>
                  <a:close/>
                  <a:moveTo>
                    <a:pt x="137" y="5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8" y="56"/>
                    <a:pt x="0" y="65"/>
                    <a:pt x="0" y="76"/>
                  </a:cubicBezTo>
                  <a:cubicBezTo>
                    <a:pt x="0" y="87"/>
                    <a:pt x="8" y="95"/>
                    <a:pt x="19" y="95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48" y="95"/>
                    <a:pt x="156" y="87"/>
                    <a:pt x="156" y="76"/>
                  </a:cubicBezTo>
                  <a:cubicBezTo>
                    <a:pt x="156" y="65"/>
                    <a:pt x="148" y="56"/>
                    <a:pt x="137" y="56"/>
                  </a:cubicBezTo>
                  <a:close/>
                  <a:moveTo>
                    <a:pt x="13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40"/>
                    <a:pt x="19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48" y="40"/>
                    <a:pt x="156" y="31"/>
                    <a:pt x="156" y="20"/>
                  </a:cubicBezTo>
                  <a:cubicBezTo>
                    <a:pt x="156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reeform 65">
              <a:extLst>
                <a:ext uri="{FF2B5EF4-FFF2-40B4-BE49-F238E27FC236}">
                  <a16:creationId xmlns:a16="http://schemas.microsoft.com/office/drawing/2014/main" id="{6EA58291-B24B-46A5-8992-BAAE22655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66">
              <a:extLst>
                <a:ext uri="{FF2B5EF4-FFF2-40B4-BE49-F238E27FC236}">
                  <a16:creationId xmlns:a16="http://schemas.microsoft.com/office/drawing/2014/main" id="{EDE4C4A3-3788-44AB-98C6-54496ECD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67">
              <a:extLst>
                <a:ext uri="{FF2B5EF4-FFF2-40B4-BE49-F238E27FC236}">
                  <a16:creationId xmlns:a16="http://schemas.microsoft.com/office/drawing/2014/main" id="{0F00E915-80C0-4B98-9399-D2D42CDC6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reeform 68">
              <a:extLst>
                <a:ext uri="{FF2B5EF4-FFF2-40B4-BE49-F238E27FC236}">
                  <a16:creationId xmlns:a16="http://schemas.microsoft.com/office/drawing/2014/main" id="{1A1B5B48-1E25-4F14-A0C2-B623C0A85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43363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reeform 69">
              <a:extLst>
                <a:ext uri="{FF2B5EF4-FFF2-40B4-BE49-F238E27FC236}">
                  <a16:creationId xmlns:a16="http://schemas.microsoft.com/office/drawing/2014/main" id="{4E936E98-0D63-48E7-8BF4-38DD11187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0050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reeform 70">
              <a:extLst>
                <a:ext uri="{FF2B5EF4-FFF2-40B4-BE49-F238E27FC236}">
                  <a16:creationId xmlns:a16="http://schemas.microsoft.com/office/drawing/2014/main" id="{3FC650F6-3B2E-47BE-A902-F9EEF34CE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3957638"/>
              <a:ext cx="120650" cy="28575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20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20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1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reeform 71">
              <a:extLst>
                <a:ext uri="{FF2B5EF4-FFF2-40B4-BE49-F238E27FC236}">
                  <a16:creationId xmlns:a16="http://schemas.microsoft.com/office/drawing/2014/main" id="{730820EC-C046-4100-ACFF-0D1FEC097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71950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reeform 72">
              <a:extLst>
                <a:ext uri="{FF2B5EF4-FFF2-40B4-BE49-F238E27FC236}">
                  <a16:creationId xmlns:a16="http://schemas.microsoft.com/office/drawing/2014/main" id="{ED4F74BD-0710-485F-8E81-738745B55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129088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8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reeform 73">
              <a:extLst>
                <a:ext uri="{FF2B5EF4-FFF2-40B4-BE49-F238E27FC236}">
                  <a16:creationId xmlns:a16="http://schemas.microsoft.com/office/drawing/2014/main" id="{025D4203-D6B5-4E10-B0AC-500F867F6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86225"/>
              <a:ext cx="120650" cy="30163"/>
            </a:xfrm>
            <a:custGeom>
              <a:avLst/>
              <a:gdLst>
                <a:gd name="T0" fmla="*/ 137 w 157"/>
                <a:gd name="T1" fmla="*/ 0 h 39"/>
                <a:gd name="T2" fmla="*/ 20 w 157"/>
                <a:gd name="T3" fmla="*/ 0 h 39"/>
                <a:gd name="T4" fmla="*/ 0 w 157"/>
                <a:gd name="T5" fmla="*/ 19 h 39"/>
                <a:gd name="T6" fmla="*/ 20 w 157"/>
                <a:gd name="T7" fmla="*/ 39 h 39"/>
                <a:gd name="T8" fmla="*/ 137 w 157"/>
                <a:gd name="T9" fmla="*/ 39 h 39"/>
                <a:gd name="T10" fmla="*/ 157 w 157"/>
                <a:gd name="T11" fmla="*/ 19 h 39"/>
                <a:gd name="T12" fmla="*/ 137 w 157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13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19"/>
                  </a:cubicBezTo>
                  <a:cubicBezTo>
                    <a:pt x="157" y="9"/>
                    <a:pt x="148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reeform 74">
              <a:extLst>
                <a:ext uri="{FF2B5EF4-FFF2-40B4-BE49-F238E27FC236}">
                  <a16:creationId xmlns:a16="http://schemas.microsoft.com/office/drawing/2014/main" id="{A9904C87-AAF5-4320-BD1F-4DB87882B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043363"/>
              <a:ext cx="120650" cy="30163"/>
            </a:xfrm>
            <a:custGeom>
              <a:avLst/>
              <a:gdLst>
                <a:gd name="T0" fmla="*/ 20 w 157"/>
                <a:gd name="T1" fmla="*/ 39 h 39"/>
                <a:gd name="T2" fmla="*/ 137 w 157"/>
                <a:gd name="T3" fmla="*/ 39 h 39"/>
                <a:gd name="T4" fmla="*/ 157 w 157"/>
                <a:gd name="T5" fmla="*/ 20 h 39"/>
                <a:gd name="T6" fmla="*/ 137 w 157"/>
                <a:gd name="T7" fmla="*/ 0 h 39"/>
                <a:gd name="T8" fmla="*/ 20 w 157"/>
                <a:gd name="T9" fmla="*/ 0 h 39"/>
                <a:gd name="T10" fmla="*/ 0 w 157"/>
                <a:gd name="T11" fmla="*/ 20 h 39"/>
                <a:gd name="T12" fmla="*/ 20 w 15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39">
                  <a:moveTo>
                    <a:pt x="20" y="39"/>
                  </a:moveTo>
                  <a:cubicBezTo>
                    <a:pt x="137" y="39"/>
                    <a:pt x="137" y="39"/>
                    <a:pt x="137" y="39"/>
                  </a:cubicBezTo>
                  <a:cubicBezTo>
                    <a:pt x="148" y="39"/>
                    <a:pt x="157" y="30"/>
                    <a:pt x="157" y="20"/>
                  </a:cubicBezTo>
                  <a:cubicBezTo>
                    <a:pt x="157" y="9"/>
                    <a:pt x="148" y="0"/>
                    <a:pt x="137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4" name="Text Placeholder 6">
            <a:extLst>
              <a:ext uri="{FF2B5EF4-FFF2-40B4-BE49-F238E27FC236}">
                <a16:creationId xmlns:a16="http://schemas.microsoft.com/office/drawing/2014/main" id="{1B7B028F-C0C9-4196-9D6A-E902FEE78282}"/>
              </a:ext>
            </a:extLst>
          </p:cNvPr>
          <p:cNvSpPr txBox="1">
            <a:spLocks/>
          </p:cNvSpPr>
          <p:nvPr/>
        </p:nvSpPr>
        <p:spPr>
          <a:xfrm>
            <a:off x="4223209" y="2215661"/>
            <a:ext cx="3008880" cy="1664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000" dirty="0"/>
              <a:t>Atragerea fondurilor europene pentru investiții, tehnologizare și digitalizare</a:t>
            </a:r>
            <a:endParaRPr lang="en-US" sz="2000" dirty="0"/>
          </a:p>
        </p:txBody>
      </p:sp>
      <p:sp>
        <p:nvSpPr>
          <p:cNvPr id="85" name="object 27">
            <a:extLst>
              <a:ext uri="{FF2B5EF4-FFF2-40B4-BE49-F238E27FC236}">
                <a16:creationId xmlns:a16="http://schemas.microsoft.com/office/drawing/2014/main" id="{230F5756-2A84-4B15-9ADE-F0E172120FEF}"/>
              </a:ext>
            </a:extLst>
          </p:cNvPr>
          <p:cNvSpPr/>
          <p:nvPr/>
        </p:nvSpPr>
        <p:spPr>
          <a:xfrm>
            <a:off x="7879194" y="1911805"/>
            <a:ext cx="3796868" cy="2067513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3"/>
                </a:lnTo>
                <a:lnTo>
                  <a:pt x="92607" y="1791915"/>
                </a:lnTo>
                <a:lnTo>
                  <a:pt x="54765" y="1762680"/>
                </a:lnTo>
                <a:lnTo>
                  <a:pt x="25528" y="1724839"/>
                </a:lnTo>
                <a:lnTo>
                  <a:pt x="6679" y="1680172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AABC259-9930-48D1-BA4C-D96B223EF93A}"/>
              </a:ext>
            </a:extLst>
          </p:cNvPr>
          <p:cNvGrpSpPr/>
          <p:nvPr/>
        </p:nvGrpSpPr>
        <p:grpSpPr>
          <a:xfrm>
            <a:off x="9390061" y="1602932"/>
            <a:ext cx="775134" cy="643806"/>
            <a:chOff x="4587875" y="2944813"/>
            <a:chExt cx="457200" cy="396875"/>
          </a:xfrm>
          <a:solidFill>
            <a:schemeClr val="bg1"/>
          </a:solidFill>
        </p:grpSpPr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363D55D3-1213-43C7-99AE-FD763579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875" y="3055938"/>
              <a:ext cx="457200" cy="285750"/>
            </a:xfrm>
            <a:custGeom>
              <a:avLst/>
              <a:gdLst>
                <a:gd name="T0" fmla="*/ 0 w 288"/>
                <a:gd name="T1" fmla="*/ 0 h 180"/>
                <a:gd name="T2" fmla="*/ 72 w 288"/>
                <a:gd name="T3" fmla="*/ 0 h 180"/>
                <a:gd name="T4" fmla="*/ 144 w 288"/>
                <a:gd name="T5" fmla="*/ 180 h 180"/>
                <a:gd name="T6" fmla="*/ 216 w 288"/>
                <a:gd name="T7" fmla="*/ 0 h 180"/>
                <a:gd name="T8" fmla="*/ 288 w 288"/>
                <a:gd name="T9" fmla="*/ 0 h 180"/>
                <a:gd name="T10" fmla="*/ 144 w 288"/>
                <a:gd name="T11" fmla="*/ 180 h 180"/>
                <a:gd name="T12" fmla="*/ 195 w 288"/>
                <a:gd name="T13" fmla="*/ 0 h 180"/>
                <a:gd name="T14" fmla="*/ 92 w 288"/>
                <a:gd name="T15" fmla="*/ 0 h 180"/>
                <a:gd name="T16" fmla="*/ 144 w 288"/>
                <a:gd name="T17" fmla="*/ 180 h 180"/>
                <a:gd name="T18" fmla="*/ 0 w 288"/>
                <a:gd name="T19" fmla="*/ 0 h 180"/>
                <a:gd name="T20" fmla="*/ 0 w 288"/>
                <a:gd name="T2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180">
                  <a:moveTo>
                    <a:pt x="0" y="0"/>
                  </a:moveTo>
                  <a:lnTo>
                    <a:pt x="72" y="0"/>
                  </a:lnTo>
                  <a:lnTo>
                    <a:pt x="144" y="180"/>
                  </a:lnTo>
                  <a:lnTo>
                    <a:pt x="216" y="0"/>
                  </a:lnTo>
                  <a:lnTo>
                    <a:pt x="288" y="0"/>
                  </a:lnTo>
                  <a:lnTo>
                    <a:pt x="144" y="180"/>
                  </a:lnTo>
                  <a:lnTo>
                    <a:pt x="195" y="0"/>
                  </a:lnTo>
                  <a:lnTo>
                    <a:pt x="92" y="0"/>
                  </a:lnTo>
                  <a:lnTo>
                    <a:pt x="144" y="1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DC404AEE-95FA-4AD4-8ABF-C1FABBFAA2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475" y="2944813"/>
              <a:ext cx="228600" cy="87313"/>
            </a:xfrm>
            <a:custGeom>
              <a:avLst/>
              <a:gdLst>
                <a:gd name="T0" fmla="*/ 83 w 144"/>
                <a:gd name="T1" fmla="*/ 55 h 55"/>
                <a:gd name="T2" fmla="*/ 144 w 144"/>
                <a:gd name="T3" fmla="*/ 55 h 55"/>
                <a:gd name="T4" fmla="*/ 112 w 144"/>
                <a:gd name="T5" fmla="*/ 0 h 55"/>
                <a:gd name="T6" fmla="*/ 112 w 144"/>
                <a:gd name="T7" fmla="*/ 0 h 55"/>
                <a:gd name="T8" fmla="*/ 83 w 144"/>
                <a:gd name="T9" fmla="*/ 55 h 55"/>
                <a:gd name="T10" fmla="*/ 83 w 144"/>
                <a:gd name="T11" fmla="*/ 55 h 55"/>
                <a:gd name="T12" fmla="*/ 0 w 144"/>
                <a:gd name="T13" fmla="*/ 0 h 55"/>
                <a:gd name="T14" fmla="*/ 0 w 144"/>
                <a:gd name="T15" fmla="*/ 0 h 55"/>
                <a:gd name="T16" fmla="*/ 0 w 144"/>
                <a:gd name="T17" fmla="*/ 0 h 55"/>
                <a:gd name="T18" fmla="*/ 0 w 144"/>
                <a:gd name="T19" fmla="*/ 0 h 55"/>
                <a:gd name="T20" fmla="*/ 0 w 144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55">
                  <a:moveTo>
                    <a:pt x="83" y="55"/>
                  </a:moveTo>
                  <a:lnTo>
                    <a:pt x="144" y="55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83" y="55"/>
                  </a:lnTo>
                  <a:lnTo>
                    <a:pt x="83" y="55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8EB00D67-A877-422C-B86A-A1D3F439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875" y="2944813"/>
              <a:ext cx="96838" cy="87313"/>
            </a:xfrm>
            <a:custGeom>
              <a:avLst/>
              <a:gdLst>
                <a:gd name="T0" fmla="*/ 0 w 61"/>
                <a:gd name="T1" fmla="*/ 55 h 55"/>
                <a:gd name="T2" fmla="*/ 61 w 61"/>
                <a:gd name="T3" fmla="*/ 55 h 55"/>
                <a:gd name="T4" fmla="*/ 31 w 61"/>
                <a:gd name="T5" fmla="*/ 0 h 55"/>
                <a:gd name="T6" fmla="*/ 31 w 61"/>
                <a:gd name="T7" fmla="*/ 0 h 55"/>
                <a:gd name="T8" fmla="*/ 0 w 61"/>
                <a:gd name="T9" fmla="*/ 55 h 55"/>
                <a:gd name="T10" fmla="*/ 0 w 61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61" y="55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55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4CA58CB8-8B67-4C5B-9877-CD5818FD1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200" y="2944813"/>
              <a:ext cx="133350" cy="87313"/>
            </a:xfrm>
            <a:custGeom>
              <a:avLst/>
              <a:gdLst>
                <a:gd name="T0" fmla="*/ 45 w 84"/>
                <a:gd name="T1" fmla="*/ 55 h 55"/>
                <a:gd name="T2" fmla="*/ 46 w 84"/>
                <a:gd name="T3" fmla="*/ 55 h 55"/>
                <a:gd name="T4" fmla="*/ 84 w 84"/>
                <a:gd name="T5" fmla="*/ 0 h 55"/>
                <a:gd name="T6" fmla="*/ 0 w 84"/>
                <a:gd name="T7" fmla="*/ 0 h 55"/>
                <a:gd name="T8" fmla="*/ 45 w 84"/>
                <a:gd name="T9" fmla="*/ 55 h 55"/>
                <a:gd name="T10" fmla="*/ 45 w 84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55">
                  <a:moveTo>
                    <a:pt x="45" y="55"/>
                  </a:moveTo>
                  <a:lnTo>
                    <a:pt x="46" y="55"/>
                  </a:lnTo>
                  <a:lnTo>
                    <a:pt x="84" y="0"/>
                  </a:lnTo>
                  <a:lnTo>
                    <a:pt x="0" y="0"/>
                  </a:lnTo>
                  <a:lnTo>
                    <a:pt x="45" y="55"/>
                  </a:lnTo>
                  <a:lnTo>
                    <a:pt x="45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E65851CA-1A2A-4E36-B5BA-2102E7A64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2944813"/>
              <a:ext cx="161925" cy="87313"/>
            </a:xfrm>
            <a:custGeom>
              <a:avLst/>
              <a:gdLst>
                <a:gd name="T0" fmla="*/ 0 w 102"/>
                <a:gd name="T1" fmla="*/ 55 h 55"/>
                <a:gd name="T2" fmla="*/ 102 w 102"/>
                <a:gd name="T3" fmla="*/ 55 h 55"/>
                <a:gd name="T4" fmla="*/ 51 w 102"/>
                <a:gd name="T5" fmla="*/ 0 h 55"/>
                <a:gd name="T6" fmla="*/ 0 w 102"/>
                <a:gd name="T7" fmla="*/ 55 h 55"/>
                <a:gd name="T8" fmla="*/ 0 w 102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5">
                  <a:moveTo>
                    <a:pt x="0" y="55"/>
                  </a:moveTo>
                  <a:lnTo>
                    <a:pt x="102" y="55"/>
                  </a:lnTo>
                  <a:lnTo>
                    <a:pt x="51" y="0"/>
                  </a:lnTo>
                  <a:lnTo>
                    <a:pt x="0" y="55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7FE96706-E484-4400-8150-2F8B063D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0" y="2944813"/>
              <a:ext cx="131763" cy="87313"/>
            </a:xfrm>
            <a:custGeom>
              <a:avLst/>
              <a:gdLst>
                <a:gd name="T0" fmla="*/ 38 w 83"/>
                <a:gd name="T1" fmla="*/ 55 h 55"/>
                <a:gd name="T2" fmla="*/ 38 w 83"/>
                <a:gd name="T3" fmla="*/ 55 h 55"/>
                <a:gd name="T4" fmla="*/ 83 w 83"/>
                <a:gd name="T5" fmla="*/ 0 h 55"/>
                <a:gd name="T6" fmla="*/ 0 w 83"/>
                <a:gd name="T7" fmla="*/ 0 h 55"/>
                <a:gd name="T8" fmla="*/ 38 w 83"/>
                <a:gd name="T9" fmla="*/ 55 h 55"/>
                <a:gd name="T10" fmla="*/ 38 w 83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55">
                  <a:moveTo>
                    <a:pt x="38" y="55"/>
                  </a:moveTo>
                  <a:lnTo>
                    <a:pt x="38" y="55"/>
                  </a:lnTo>
                  <a:lnTo>
                    <a:pt x="83" y="0"/>
                  </a:lnTo>
                  <a:lnTo>
                    <a:pt x="0" y="0"/>
                  </a:lnTo>
                  <a:lnTo>
                    <a:pt x="38" y="55"/>
                  </a:ln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1792275">
                <a:defRPr/>
              </a:pPr>
              <a:endParaRPr lang="en-AU" sz="352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3" name="Text Placeholder 6">
            <a:extLst>
              <a:ext uri="{FF2B5EF4-FFF2-40B4-BE49-F238E27FC236}">
                <a16:creationId xmlns:a16="http://schemas.microsoft.com/office/drawing/2014/main" id="{174CEC31-85AD-4B9C-A567-5DB94E36CB56}"/>
              </a:ext>
            </a:extLst>
          </p:cNvPr>
          <p:cNvSpPr txBox="1">
            <a:spLocks/>
          </p:cNvSpPr>
          <p:nvPr/>
        </p:nvSpPr>
        <p:spPr>
          <a:xfrm>
            <a:off x="8173040" y="2347641"/>
            <a:ext cx="3131548" cy="13325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1950" indent="-187325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8163" indent="-177800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15963" indent="-176213" algn="l" defTabSz="914400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000" dirty="0"/>
              <a:t>Investim în educație și pregătirea generațiilor viitoare de antreprenori</a:t>
            </a:r>
            <a:endParaRPr lang="en-US" sz="2000" dirty="0"/>
          </a:p>
        </p:txBody>
      </p:sp>
      <p:sp>
        <p:nvSpPr>
          <p:cNvPr id="94" name="object 9">
            <a:extLst>
              <a:ext uri="{FF2B5EF4-FFF2-40B4-BE49-F238E27FC236}">
                <a16:creationId xmlns:a16="http://schemas.microsoft.com/office/drawing/2014/main" id="{F8C4190C-BA1A-4A02-86C1-7029E6E29933}"/>
              </a:ext>
            </a:extLst>
          </p:cNvPr>
          <p:cNvSpPr/>
          <p:nvPr/>
        </p:nvSpPr>
        <p:spPr>
          <a:xfrm>
            <a:off x="6104027" y="4667213"/>
            <a:ext cx="3245966" cy="2067513"/>
          </a:xfrm>
          <a:custGeom>
            <a:avLst/>
            <a:gdLst/>
            <a:ahLst/>
            <a:cxnLst/>
            <a:rect l="l" t="t" r="r" b="b"/>
            <a:pathLst>
              <a:path w="5209540" h="1818004">
                <a:moveTo>
                  <a:pt x="3365531" y="0"/>
                </a:moveTo>
                <a:lnTo>
                  <a:pt x="5022276" y="0"/>
                </a:lnTo>
                <a:lnTo>
                  <a:pt x="5071986" y="6679"/>
                </a:lnTo>
                <a:lnTo>
                  <a:pt x="5116654" y="25528"/>
                </a:lnTo>
                <a:lnTo>
                  <a:pt x="5154498" y="54765"/>
                </a:lnTo>
                <a:lnTo>
                  <a:pt x="5183736" y="92607"/>
                </a:lnTo>
                <a:lnTo>
                  <a:pt x="5202586" y="137272"/>
                </a:lnTo>
                <a:lnTo>
                  <a:pt x="5209265" y="186978"/>
                </a:lnTo>
                <a:lnTo>
                  <a:pt x="5209265" y="1817442"/>
                </a:lnTo>
                <a:lnTo>
                  <a:pt x="186978" y="1817442"/>
                </a:lnTo>
                <a:lnTo>
                  <a:pt x="137272" y="1810762"/>
                </a:lnTo>
                <a:lnTo>
                  <a:pt x="92607" y="1791913"/>
                </a:lnTo>
                <a:lnTo>
                  <a:pt x="54765" y="1762676"/>
                </a:lnTo>
                <a:lnTo>
                  <a:pt x="25528" y="1724834"/>
                </a:lnTo>
                <a:lnTo>
                  <a:pt x="6679" y="1680169"/>
                </a:lnTo>
                <a:lnTo>
                  <a:pt x="0" y="1630463"/>
                </a:lnTo>
                <a:lnTo>
                  <a:pt x="0" y="0"/>
                </a:lnTo>
                <a:lnTo>
                  <a:pt x="1897764" y="0"/>
                </a:lnTo>
              </a:path>
            </a:pathLst>
          </a:custGeom>
          <a:ln w="22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32" name="Picture 12" descr="Training Icon Icons - Free SVG &amp; PNG Training Icon Images - Noun Project">
            <a:extLst>
              <a:ext uri="{FF2B5EF4-FFF2-40B4-BE49-F238E27FC236}">
                <a16:creationId xmlns:a16="http://schemas.microsoft.com/office/drawing/2014/main" id="{9958A083-6DD3-401F-AFD1-CAEB4A33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24" y="4292637"/>
            <a:ext cx="806572" cy="80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F944202-DD69-4A2C-855B-BBA622947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79" y="6010802"/>
            <a:ext cx="1206570" cy="47641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79C1AEB1-633B-4B17-AC44-E10C5422C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5545099"/>
            <a:ext cx="1423638" cy="1423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8A6F5F6-1367-40A4-8D5C-891913A0BEBC}"/>
              </a:ext>
            </a:extLst>
          </p:cNvPr>
          <p:cNvSpPr txBox="1"/>
          <p:nvPr/>
        </p:nvSpPr>
        <p:spPr>
          <a:xfrm>
            <a:off x="6359827" y="5227573"/>
            <a:ext cx="2721912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ro-RO" sz="1800" dirty="0">
                <a:solidFill>
                  <a:schemeClr val="bg1"/>
                </a:solidFill>
              </a:rPr>
              <a:t>Educație și tehnologie</a:t>
            </a:r>
          </a:p>
        </p:txBody>
      </p:sp>
    </p:spTree>
    <p:extLst>
      <p:ext uri="{BB962C8B-B14F-4D97-AF65-F5344CB8AC3E}">
        <p14:creationId xmlns:p14="http://schemas.microsoft.com/office/powerpoint/2010/main" val="2770614336"/>
      </p:ext>
    </p:extLst>
  </p:cSld>
  <p:clrMapOvr>
    <a:masterClrMapping/>
  </p:clrMapOvr>
</p:sld>
</file>

<file path=ppt/theme/theme1.xml><?xml version="1.0" encoding="utf-8"?>
<a:theme xmlns:a="http://schemas.openxmlformats.org/drawingml/2006/main" name="Erst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Benutzerdefiniert 246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7000"/>
          </a:lnSpc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lnSpc>
            <a:spcPct val="107000"/>
          </a:lnSpc>
          <a:defRPr sz="1600" dirty="0" err="1" smtClean="0"/>
        </a:defPPr>
      </a:lstStyle>
    </a:txDef>
  </a:objectDefaults>
  <a:extraClrSchemeLst/>
  <a:custClrLst>
    <a:custClr name="Light Grey">
      <a:srgbClr val="E4EAF0"/>
    </a:custClr>
    <a:custClr name="Mid Grey">
      <a:srgbClr val="A3B5C9"/>
    </a:custClr>
    <a:custClr name="Dark Grey">
      <a:srgbClr val="5C7999"/>
    </a:custClr>
  </a:custClrLst>
  <a:extLst>
    <a:ext uri="{05A4C25C-085E-4340-85A3-A5531E510DB2}">
      <thm15:themeFamily xmlns:thm15="http://schemas.microsoft.com/office/thememl/2012/main" name="Powerpoint_16-9-landscape" id="{350CA739-3CB0-B04B-922F-34E9EDA51F57}" vid="{B3E739BC-5E65-4240-9F04-E64651457F64}"/>
    </a:ext>
  </a:extLst>
</a:theme>
</file>

<file path=ppt/theme/theme2.xml><?xml version="1.0" encoding="utf-8"?>
<a:theme xmlns:a="http://schemas.openxmlformats.org/drawingml/2006/main" name="Offic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Benutzerdefiniert 246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48">
      <a:dk1>
        <a:srgbClr val="202020"/>
      </a:dk1>
      <a:lt1>
        <a:srgbClr val="FFFFFF"/>
      </a:lt1>
      <a:dk2>
        <a:srgbClr val="028F61"/>
      </a:dk2>
      <a:lt2>
        <a:srgbClr val="2871ED"/>
      </a:lt2>
      <a:accent1>
        <a:srgbClr val="0CB33F"/>
      </a:accent1>
      <a:accent2>
        <a:srgbClr val="EB4C79"/>
      </a:accent2>
      <a:accent3>
        <a:srgbClr val="245375"/>
      </a:accent3>
      <a:accent4>
        <a:srgbClr val="FF6130"/>
      </a:accent4>
      <a:accent5>
        <a:srgbClr val="02A3A3"/>
      </a:accent5>
      <a:accent6>
        <a:srgbClr val="711C79"/>
      </a:accent6>
      <a:hlink>
        <a:srgbClr val="202020"/>
      </a:hlink>
      <a:folHlink>
        <a:srgbClr val="202020"/>
      </a:folHlink>
    </a:clrScheme>
    <a:fontScheme name="Benutzerdefiniert 246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Powerpoint_16-9-landscape</Template>
  <TotalTime>5953</TotalTime>
  <Words>771</Words>
  <Application>Microsoft Office PowerPoint</Application>
  <PresentationFormat>Widescreen</PresentationFormat>
  <Paragraphs>146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Wingdings</vt:lpstr>
      <vt:lpstr>Inter</vt:lpstr>
      <vt:lpstr>Symbol</vt:lpstr>
      <vt:lpstr>Inter SemiBold</vt:lpstr>
      <vt:lpstr>WintershallDea Office</vt:lpstr>
      <vt:lpstr>Calibri</vt:lpstr>
      <vt:lpstr>Arial</vt:lpstr>
      <vt:lpstr>System Font Regular</vt:lpstr>
      <vt:lpstr>Inter Medium</vt:lpstr>
      <vt:lpstr>Arial Black</vt:lpstr>
      <vt:lpstr>Erste</vt:lpstr>
      <vt:lpstr>ABC-ul antreprenorului</vt:lpstr>
      <vt:lpstr>PAȘI PENTRU STARTUL UNEI AFACERI</vt:lpstr>
      <vt:lpstr>PASUL 1 –  DE LA NEVOIE LA IDEE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Misiunea noastră în susținerea digitalizării în antreprenoriat</vt:lpstr>
      <vt:lpstr>Open platform  Soluții pentru antreprenori</vt:lpstr>
      <vt:lpstr>PowerPoint Presentation</vt:lpstr>
      <vt:lpstr>PowerPoint Presentation</vt:lpstr>
      <vt:lpstr>România are nevoie de antreprenori bine pregătiți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Gabriela Gheorghe</dc:creator>
  <cp:lastModifiedBy>Elena</cp:lastModifiedBy>
  <cp:revision>82</cp:revision>
  <dcterms:created xsi:type="dcterms:W3CDTF">2022-12-08T10:09:37Z</dcterms:created>
  <dcterms:modified xsi:type="dcterms:W3CDTF">2023-06-07T18:02:50Z</dcterms:modified>
</cp:coreProperties>
</file>