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87" r:id="rId3"/>
    <p:sldId id="264" r:id="rId4"/>
    <p:sldId id="259" r:id="rId5"/>
    <p:sldId id="266" r:id="rId6"/>
    <p:sldId id="392" r:id="rId7"/>
    <p:sldId id="269" r:id="rId8"/>
    <p:sldId id="389" r:id="rId9"/>
    <p:sldId id="401" r:id="rId10"/>
    <p:sldId id="404" r:id="rId11"/>
    <p:sldId id="407" r:id="rId12"/>
    <p:sldId id="399" r:id="rId13"/>
    <p:sldId id="286" r:id="rId14"/>
    <p:sldId id="382" r:id="rId15"/>
    <p:sldId id="388" r:id="rId16"/>
    <p:sldId id="386" r:id="rId17"/>
    <p:sldId id="408" r:id="rId18"/>
    <p:sldId id="279" r:id="rId19"/>
    <p:sldId id="277" r:id="rId20"/>
  </p:sldIdLst>
  <p:sldSz cx="18288000" cy="10287000"/>
  <p:notesSz cx="6858000" cy="9144000"/>
  <p:embeddedFontLst>
    <p:embeddedFont>
      <p:font typeface="STCaiyun" panose="02010800040101010101" pitchFamily="2" charset="-122"/>
      <p:regular r:id="rId21"/>
    </p:embeddedFont>
    <p:embeddedFont>
      <p:font typeface="Aharoni" panose="02010803020104030203" pitchFamily="2" charset="-79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nva Sans Bold" panose="020B0604020202020204" charset="0"/>
      <p:regular r:id="rId27"/>
    </p:embeddedFont>
    <p:embeddedFont>
      <p:font typeface="Segoe UI Black" panose="020B0A02040204020203" pitchFamily="34" charset="0"/>
      <p:bold r:id="rId28"/>
      <p:boldItalic r:id="rId29"/>
    </p:embeddedFont>
    <p:embeddedFont>
      <p:font typeface="Segoe UI Light" panose="020B0502040204020203" pitchFamily="34" charset="0"/>
      <p:regular r:id="rId30"/>
      <p:italic r:id="rId31"/>
    </p:embeddedFont>
    <p:embeddedFont>
      <p:font typeface="Times Neue Roman" panose="020B0604020202020204" charset="0"/>
      <p:regular r:id="rId32"/>
    </p:embeddedFont>
    <p:embeddedFont>
      <p:font typeface="Times Neue Roman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617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598" autoAdjust="0"/>
  </p:normalViewPr>
  <p:slideViewPr>
    <p:cSldViewPr>
      <p:cViewPr varScale="1">
        <p:scale>
          <a:sx n="53" d="100"/>
          <a:sy n="53" d="100"/>
        </p:scale>
        <p:origin x="9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mminvest.ro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-3810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8884" y="876300"/>
            <a:ext cx="2214779" cy="1828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6700" y="2183074"/>
            <a:ext cx="17678400" cy="5920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 GUVERNAMENTALE DE </a:t>
            </a:r>
          </a:p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GARANTARE</a:t>
            </a:r>
          </a:p>
          <a:p>
            <a:pPr algn="ctr"/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*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JUD.CONSTANTA</a:t>
            </a:r>
          </a:p>
          <a:p>
            <a:pPr algn="ctr"/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6700"/>
              </a:lnSpc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Educație financiară pentru creșterea afacerilor și dezvoltarea economică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>
              <a:lnSpc>
                <a:spcPts val="6700"/>
              </a:lnSpc>
            </a:pPr>
            <a:r>
              <a:rPr lang="ro-RO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IUNIE LA CONSTANTA 11:00 l CONSILIUL JUDETEAN CONSTANTA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D4802D0-C720-A0A3-17BE-EE2FCC0A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400" b="1" i="1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 , serif"/>
                <a:ea typeface="Calibri" panose="020F0502020204030204" pitchFamily="34" charset="0"/>
              </a:rPr>
              <a:t>Educație financiară pentru creșterea afacerilor și dezvoltarea economică”,</a:t>
            </a:r>
            <a:r>
              <a:rPr kumimoji="0" lang="ro-RO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 , serif"/>
                <a:ea typeface="Calibri" panose="020F0502020204030204" pitchFamily="34" charset="0"/>
              </a:rPr>
              <a:t> care va avea loc in data  si </a:t>
            </a:r>
            <a:r>
              <a:rPr kumimoji="0" lang="ro-RO" altLang="en-US" sz="1400" b="1" i="1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 , serif"/>
                <a:ea typeface="Calibri" panose="020F0502020204030204" pitchFamily="34" charset="0"/>
              </a:rPr>
              <a:t>8 IUNIE LA CONSTANTA 11:00 l CONSILIUL JUDETEAN CONSTANTA</a:t>
            </a:r>
            <a:r>
              <a:rPr kumimoji="0" lang="ro-RO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 , serif"/>
                <a:ea typeface="Calibri" panose="020F0502020204030204" pitchFamily="34" charset="0"/>
              </a:rPr>
              <a:t>.</a:t>
            </a:r>
            <a:endParaRPr kumimoji="0" lang="ro-R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>
            <a:extLst>
              <a:ext uri="{FF2B5EF4-FFF2-40B4-BE49-F238E27FC236}">
                <a16:creationId xmlns:a16="http://schemas.microsoft.com/office/drawing/2014/main" id="{5BD94B5E-12AC-708B-9BFB-FBB17438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371271"/>
            <a:ext cx="2339518" cy="173124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0EF6CEA-C0D4-3D5F-9047-906F6B665811}"/>
              </a:ext>
            </a:extLst>
          </p:cNvPr>
          <p:cNvSpPr txBox="1"/>
          <p:nvPr/>
        </p:nvSpPr>
        <p:spPr>
          <a:xfrm>
            <a:off x="3268717" y="723900"/>
            <a:ext cx="14458174" cy="187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Distribuția solicitărilor de g</a:t>
            </a:r>
            <a:r>
              <a:rPr lang="ro-RO" sz="4000" b="1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arantare, în funcție de program în </a:t>
            </a:r>
            <a:r>
              <a:rPr lang="ro-RO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2023</a:t>
            </a:r>
            <a:r>
              <a:rPr lang="ro-RO" sz="4000" b="1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la </a:t>
            </a:r>
            <a:r>
              <a:rPr lang="en-US" sz="4000" b="1" kern="1200" dirty="0" err="1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nivelul</a:t>
            </a:r>
            <a:r>
              <a:rPr lang="en-US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județului</a:t>
            </a:r>
            <a:r>
              <a:rPr lang="en-US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Constan</a:t>
            </a:r>
            <a:r>
              <a:rPr lang="ro-RO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ț</a:t>
            </a:r>
            <a:r>
              <a:rPr lang="en-US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a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C05FBD8-D1C0-9068-A83E-435804C80DA4}"/>
              </a:ext>
            </a:extLst>
          </p:cNvPr>
          <p:cNvSpPr txBox="1"/>
          <p:nvPr/>
        </p:nvSpPr>
        <p:spPr>
          <a:xfrm>
            <a:off x="12115799" y="6305405"/>
            <a:ext cx="6021107" cy="3382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Distribuția solicitărilor de g</a:t>
            </a:r>
            <a:r>
              <a:rPr lang="ro-RO" sz="4000" b="1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arantare primite, în funcție de tipul finanțării solicitate în </a:t>
            </a:r>
            <a:r>
              <a:rPr lang="ro-RO" sz="40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2023</a:t>
            </a:r>
            <a:endParaRPr lang="en-US" sz="4000" b="1" kern="1200" dirty="0">
              <a:solidFill>
                <a:srgbClr val="0070C0"/>
              </a:solidFill>
              <a:latin typeface="Times Neue Roman" panose="020B060402020202020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99D95-B701-A07C-23A4-C957CF75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16801"/>
            <a:ext cx="13934308" cy="3111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F55FE-4E3A-9422-73CC-4C6D90E06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642800"/>
            <a:ext cx="10902741" cy="41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>
            <a:extLst>
              <a:ext uri="{FF2B5EF4-FFF2-40B4-BE49-F238E27FC236}">
                <a16:creationId xmlns:a16="http://schemas.microsoft.com/office/drawing/2014/main" id="{5BD94B5E-12AC-708B-9BFB-FBB17438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371271"/>
            <a:ext cx="2339518" cy="173124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0EF6CEA-C0D4-3D5F-9047-906F6B665811}"/>
              </a:ext>
            </a:extLst>
          </p:cNvPr>
          <p:cNvSpPr txBox="1"/>
          <p:nvPr/>
        </p:nvSpPr>
        <p:spPr>
          <a:xfrm>
            <a:off x="9434188" y="388589"/>
            <a:ext cx="8292703" cy="187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63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Distribuția solicitărilor de g</a:t>
            </a:r>
            <a:r>
              <a:rPr lang="ro-RO" sz="6300" b="1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arantare, în funcție de mărimea firmei în </a:t>
            </a:r>
            <a:r>
              <a:rPr lang="ro-RO" sz="63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2023</a:t>
            </a:r>
            <a:r>
              <a:rPr lang="ro-RO" sz="6300" b="1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 </a:t>
            </a:r>
            <a:r>
              <a:rPr lang="en-US" sz="63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la </a:t>
            </a:r>
            <a:r>
              <a:rPr lang="en-US" sz="6300" b="1" kern="1200" dirty="0" err="1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nivelul</a:t>
            </a:r>
            <a:r>
              <a:rPr lang="en-US" sz="63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 </a:t>
            </a:r>
            <a:r>
              <a:rPr lang="en-US" sz="6300" b="1" kern="1200" dirty="0" err="1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județului</a:t>
            </a:r>
            <a:r>
              <a:rPr lang="en-US" sz="63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 </a:t>
            </a:r>
            <a:r>
              <a:rPr lang="ro-RO" sz="6300" b="1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Constanța</a:t>
            </a:r>
            <a:endParaRPr lang="ro-RO" sz="6300" b="1" kern="1200" dirty="0">
              <a:solidFill>
                <a:srgbClr val="0070C0"/>
              </a:solidFill>
              <a:latin typeface="Times Neue Roman" panose="020B060402020202020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o-RO" sz="4000" b="1" dirty="0">
              <a:solidFill>
                <a:srgbClr val="0070C0"/>
              </a:solidFill>
              <a:latin typeface="Times Neue Roman" panose="020B060402020202020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0070C0"/>
              </a:solidFill>
              <a:latin typeface="Times Neue Roman" panose="020B0604020202020204" charset="0"/>
              <a:ea typeface="+mj-ea"/>
              <a:cs typeface="+mj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0906040-E419-02E7-178F-CFAFE3AAEEE4}"/>
              </a:ext>
            </a:extLst>
          </p:cNvPr>
          <p:cNvSpPr txBox="1"/>
          <p:nvPr/>
        </p:nvSpPr>
        <p:spPr>
          <a:xfrm>
            <a:off x="250140" y="2262799"/>
            <a:ext cx="8292703" cy="975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3600" b="1" kern="1200" dirty="0">
                <a:solidFill>
                  <a:srgbClr val="0070C0"/>
                </a:solidFill>
                <a:latin typeface="Times Neue Roman" panose="020B0604020202020204" charset="0"/>
                <a:ea typeface="+mj-ea"/>
                <a:cs typeface="+mj-cs"/>
              </a:rPr>
              <a:t>Top 5 CAEN finanțare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o-RO" sz="4000" b="1" dirty="0">
              <a:solidFill>
                <a:srgbClr val="0070C0"/>
              </a:solidFill>
              <a:latin typeface="Times Neue Roman" panose="020B060402020202020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0070C0"/>
              </a:solidFill>
              <a:latin typeface="Times Neue Roman" panose="020B060402020202020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C690D-5355-4645-52CC-299FB448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2300770"/>
            <a:ext cx="7254400" cy="4328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9B253-FE20-F2FE-396F-820E9D17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914900"/>
            <a:ext cx="8573407" cy="46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8200" y="3390900"/>
            <a:ext cx="16002000" cy="5159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Programe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si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produse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de 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garantare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pentru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sus</a:t>
            </a:r>
            <a:r>
              <a:rPr lang="ro-RO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ț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inerea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 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creditel</a:t>
            </a:r>
            <a:r>
              <a:rPr lang="ro-RO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o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r 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IMM </a:t>
            </a:r>
            <a:r>
              <a:rPr lang="ro-RO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ue Roman"/>
            </a:endParaRPr>
          </a:p>
          <a:p>
            <a:pPr algn="ctr"/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ce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pot fi 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accesate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</a:p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  <a:r>
              <a:rPr lang="ro-RO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î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n </a:t>
            </a:r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anul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202</a:t>
            </a:r>
            <a:r>
              <a:rPr lang="ro-RO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3 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ue Roman"/>
              </a:rPr>
              <a:t> </a:t>
            </a:r>
          </a:p>
          <a:p>
            <a:pPr>
              <a:lnSpc>
                <a:spcPts val="12257"/>
              </a:lnSpc>
              <a:spcBef>
                <a:spcPct val="0"/>
              </a:spcBef>
            </a:pPr>
            <a:endParaRPr lang="en-US" sz="8755" dirty="0">
              <a:solidFill>
                <a:srgbClr val="FFFFFF"/>
              </a:solidFill>
              <a:latin typeface="Times Neue Roman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E3D52A7-8EF3-2500-6B20-587EEA0E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5395" y="392872"/>
            <a:ext cx="230706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7E64-7920-4D7F-9FDF-10A9EE4F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9A67-E924-407B-B37D-D1B3D946F8B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C4382-94EE-93B8-812D-12AF9BF926A5}"/>
              </a:ext>
            </a:extLst>
          </p:cNvPr>
          <p:cNvSpPr txBox="1"/>
          <p:nvPr/>
        </p:nvSpPr>
        <p:spPr>
          <a:xfrm>
            <a:off x="2451187" y="1616974"/>
            <a:ext cx="13919525" cy="7917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900"/>
              </a:spcAft>
            </a:pPr>
            <a:endParaRPr lang="en-US" sz="2700" b="1" dirty="0">
              <a:latin typeface="Times Neue Roman" panose="020B0604020202020204" charset="0"/>
              <a:ea typeface="Calibri" panose="020F0502020204030204" pitchFamily="34" charset="0"/>
            </a:endParaRPr>
          </a:p>
          <a:p>
            <a:pPr marL="428625" indent="-428625" algn="just">
              <a:buFontTx/>
              <a:buChar char="-"/>
            </a:pPr>
            <a:r>
              <a:rPr lang="ro-RO" sz="2700" b="1" dirty="0">
                <a:latin typeface="Times Neue Roman" panose="020B0604020202020204" charset="0"/>
                <a:ea typeface="Calibri" panose="020F0502020204030204" pitchFamily="34" charset="0"/>
              </a:rPr>
              <a:t>Produsele de garantare din surse proprii se adresează sectorului IMM.</a:t>
            </a:r>
          </a:p>
          <a:p>
            <a:pPr marL="428625" indent="-428625" algn="just">
              <a:buFontTx/>
              <a:buChar char="-"/>
            </a:pP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C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omisioanele sunt stabilite de FNGCIMM, la nivelul pieței, pentru a asigura autofinanțarea schemei de garantare;</a:t>
            </a:r>
          </a:p>
          <a:p>
            <a:pPr marL="428625" indent="-428625" algn="just">
              <a:buFontTx/>
              <a:buChar char="-"/>
            </a:pP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FNGCIMM 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are </a:t>
            </a: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</a:rPr>
              <a:t>semnate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 convenții de colaborare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 cu 23 de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 bănci și IFN-uri;</a:t>
            </a:r>
            <a:endParaRPr lang="en-US" sz="2700" dirty="0">
              <a:latin typeface="Times Neue Roman" panose="020B0604020202020204" charset="0"/>
              <a:ea typeface="Calibri" panose="020F0502020204030204" pitchFamily="34" charset="0"/>
            </a:endParaRPr>
          </a:p>
          <a:p>
            <a:pPr marL="428625" indent="-428625" algn="just">
              <a:buFontTx/>
              <a:buChar char="-"/>
            </a:pPr>
            <a:endParaRPr lang="ro-RO" sz="2700" dirty="0">
              <a:latin typeface="Times Neue Roman" panose="020B0604020202020204" charset="0"/>
              <a:ea typeface="Calibri" panose="020F0502020204030204" pitchFamily="34" charset="0"/>
            </a:endParaRPr>
          </a:p>
          <a:p>
            <a:pPr algn="just"/>
            <a:r>
              <a:rPr lang="en-US" sz="2700" b="1" dirty="0">
                <a:latin typeface="Times Neue Roman" panose="020B0604020202020204" charset="0"/>
                <a:ea typeface="Calibri" panose="020F0502020204030204" pitchFamily="34" charset="0"/>
              </a:rPr>
              <a:t>    </a:t>
            </a:r>
            <a:r>
              <a:rPr lang="ro-RO" sz="2700" b="1" dirty="0">
                <a:latin typeface="Times Neue Roman" panose="020B0604020202020204" charset="0"/>
                <a:ea typeface="Calibri" panose="020F0502020204030204" pitchFamily="34" charset="0"/>
              </a:rPr>
              <a:t>Exemple</a:t>
            </a:r>
            <a:r>
              <a:rPr lang="en-US" sz="2700" b="1" dirty="0">
                <a:latin typeface="Times Neue Roman" panose="020B0604020202020204" charset="0"/>
                <a:ea typeface="Calibri" panose="020F0502020204030204" pitchFamily="34" charset="0"/>
              </a:rPr>
              <a:t> de </a:t>
            </a:r>
            <a:r>
              <a:rPr lang="en-US" sz="2700" b="1" dirty="0" err="1">
                <a:latin typeface="Times Neue Roman" panose="020B0604020202020204" charset="0"/>
                <a:ea typeface="Calibri" panose="020F0502020204030204" pitchFamily="34" charset="0"/>
              </a:rPr>
              <a:t>produse</a:t>
            </a:r>
            <a:r>
              <a:rPr lang="en-US" sz="2700" b="1" dirty="0">
                <a:latin typeface="Times Neue Roman" panose="020B0604020202020204" charset="0"/>
                <a:ea typeface="Calibri" panose="020F0502020204030204" pitchFamily="34" charset="0"/>
              </a:rPr>
              <a:t> de </a:t>
            </a:r>
            <a:r>
              <a:rPr lang="en-US" sz="2700" b="1" dirty="0" err="1">
                <a:latin typeface="Times Neue Roman" panose="020B0604020202020204" charset="0"/>
                <a:ea typeface="Calibri" panose="020F0502020204030204" pitchFamily="34" charset="0"/>
              </a:rPr>
              <a:t>garantare</a:t>
            </a:r>
            <a:r>
              <a:rPr lang="en-US" sz="2700" b="1" dirty="0">
                <a:latin typeface="Times Neue Roman" panose="020B0604020202020204" charset="0"/>
                <a:ea typeface="Calibri" panose="020F0502020204030204" pitchFamily="34" charset="0"/>
              </a:rPr>
              <a:t> din </a:t>
            </a:r>
            <a:r>
              <a:rPr lang="en-US" sz="2700" b="1" dirty="0" err="1">
                <a:latin typeface="Times Neue Roman" panose="020B0604020202020204" charset="0"/>
                <a:ea typeface="Calibri" panose="020F0502020204030204" pitchFamily="34" charset="0"/>
              </a:rPr>
              <a:t>surse</a:t>
            </a:r>
            <a:r>
              <a:rPr lang="en-US" sz="2700" b="1" dirty="0">
                <a:latin typeface="Times Neue Roman" panose="020B0604020202020204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latin typeface="Times Neue Roman" panose="020B0604020202020204" charset="0"/>
                <a:ea typeface="Calibri" panose="020F0502020204030204" pitchFamily="34" charset="0"/>
              </a:rPr>
              <a:t>proprii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: </a:t>
            </a:r>
            <a:endParaRPr lang="en-US" sz="2700" dirty="0">
              <a:latin typeface="Times Neue Roman" panose="020B0604020202020204" charset="0"/>
              <a:ea typeface="Calibri" panose="020F0502020204030204" pitchFamily="34" charset="0"/>
            </a:endParaRPr>
          </a:p>
          <a:p>
            <a:pPr marL="428625" indent="-428625" algn="just">
              <a:buFont typeface="Arial" panose="020B0604020202020204" pitchFamily="34" charset="0"/>
              <a:buChar char="•"/>
            </a:pP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OPTIMM, Expresă, Plafon</a:t>
            </a:r>
            <a:endParaRPr lang="en-US" sz="2700" dirty="0">
              <a:latin typeface="Times Neue Roman" panose="020B0604020202020204" charset="0"/>
              <a:ea typeface="Calibri" panose="020F0502020204030204" pitchFamily="34" charset="0"/>
            </a:endParaRPr>
          </a:p>
          <a:p>
            <a:pPr marL="428625" indent="-428625" algn="just">
              <a:buFont typeface="Arial" panose="020B0604020202020204" pitchFamily="34" charset="0"/>
              <a:buChar char="•"/>
            </a:pP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</a:rPr>
              <a:t>Garan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ț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ii </a:t>
            </a: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</a:rPr>
              <a:t>pentru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</a:rPr>
              <a:t>credite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</a:rPr>
              <a:t>punte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, î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n </a:t>
            </a: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</a:rPr>
              <a:t>vederea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 susținer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</a:rPr>
              <a:t>ii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</a:rPr>
              <a:t> implementării unor programe naționale: START-UP NATION, FEMEIA ANTREPRENOR, SRL-D etc.</a:t>
            </a:r>
          </a:p>
          <a:p>
            <a:pPr algn="just"/>
            <a:r>
              <a:rPr lang="en-US" sz="2700" b="1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2700" b="1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      </a:t>
            </a:r>
            <a:r>
              <a:rPr lang="ro-RO" sz="2700" b="1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Caracteristici</a:t>
            </a: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 :</a:t>
            </a:r>
            <a:endParaRPr lang="en-US" sz="2700" dirty="0">
              <a:latin typeface="Times Neue Roman" panose="020B0604020202020204" charset="0"/>
              <a:ea typeface="Times New Roman" panose="02020603050405020304" pitchFamily="18" charset="0"/>
            </a:endParaRPr>
          </a:p>
          <a:p>
            <a:pPr marL="514350" indent="-514350" algn="just"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Destinația garanției : Credite de investiții și Credite pentru capital de lucru;</a:t>
            </a:r>
            <a:endParaRPr lang="en-US" sz="2700" dirty="0">
              <a:latin typeface="Times Neue Roman" panose="020B0604020202020204" charset="0"/>
              <a:ea typeface="Times New Roman" panose="02020603050405020304" pitchFamily="18" charset="0"/>
            </a:endParaRPr>
          </a:p>
          <a:p>
            <a:pPr marL="514350" indent="-514350" algn="just"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</a:rPr>
              <a:t>Procent max. de garantare până la 80% din valoarea finanțării acordate de bancă</a:t>
            </a:r>
            <a:r>
              <a:rPr lang="en-US" sz="2700" dirty="0">
                <a:solidFill>
                  <a:srgbClr val="000000"/>
                </a:solidFill>
                <a:latin typeface="Times Neue Roman" panose="020B0604020202020204" charset="0"/>
              </a:rPr>
              <a:t>;</a:t>
            </a:r>
          </a:p>
          <a:p>
            <a:pPr marL="514350" indent="-514350" algn="just"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r>
              <a:rPr lang="en-US" sz="2700" dirty="0" err="1">
                <a:solidFill>
                  <a:srgbClr val="000000"/>
                </a:solidFill>
                <a:latin typeface="Times Neue Roman" panose="020B0604020202020204" charset="0"/>
              </a:rPr>
              <a:t>Valoarea</a:t>
            </a:r>
            <a:r>
              <a:rPr lang="en-US" sz="27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ue Roman" panose="020B0604020202020204" charset="0"/>
              </a:rPr>
              <a:t>garan</a:t>
            </a: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</a:rPr>
              <a:t>ției este de până la 2,5 milioane EUR</a:t>
            </a: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, echivalent lei, pe societate/grup;</a:t>
            </a:r>
            <a:endParaRPr lang="en-US" sz="2700" dirty="0">
              <a:latin typeface="Times Neue Roman" panose="020B0604020202020204" charset="0"/>
              <a:ea typeface="Times New Roman" panose="02020603050405020304" pitchFamily="18" charset="0"/>
            </a:endParaRPr>
          </a:p>
          <a:p>
            <a:pPr marL="514350" indent="-514350" algn="just"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Perioada max. de garantare: 36 luni, cu posibilitate de prelungire;</a:t>
            </a:r>
            <a:endParaRPr lang="ro-RO" sz="2700" dirty="0">
              <a:latin typeface="Times Neue Roman" panose="020B0604020202020204" charset="0"/>
              <a:ea typeface="Times New Roman" panose="02020603050405020304" pitchFamily="18" charset="0"/>
            </a:endParaRPr>
          </a:p>
          <a:p>
            <a:pPr marL="514350" indent="-514350" algn="just"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r>
              <a:rPr lang="ro-RO" sz="2700" dirty="0">
                <a:solidFill>
                  <a:srgbClr val="000000"/>
                </a:solidFill>
                <a:latin typeface="Times Neue Roman" panose="020B0604020202020204" charset="0"/>
                <a:ea typeface="Times New Roman" panose="02020603050405020304" pitchFamily="18" charset="0"/>
              </a:rPr>
              <a:t>Comision garantare: în funcție de încadrarea într-o clasă de risc; comisionul mediu = cca. 2,5%.</a:t>
            </a:r>
          </a:p>
          <a:p>
            <a:pPr algn="just"/>
            <a:endParaRPr lang="ro-RO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ro-RO" sz="2400" b="1" dirty="0">
                <a:latin typeface="Times New Roman" panose="02020603050405020304" pitchFamily="18" charset="0"/>
              </a:rPr>
              <a:t>	</a:t>
            </a:r>
            <a:endParaRPr lang="ro-RO" sz="24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8495F-531B-B34E-5F56-9DAB41E7924B}"/>
              </a:ext>
            </a:extLst>
          </p:cNvPr>
          <p:cNvSpPr txBox="1"/>
          <p:nvPr/>
        </p:nvSpPr>
        <p:spPr>
          <a:xfrm>
            <a:off x="3167465" y="1069286"/>
            <a:ext cx="13995972" cy="537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o-RO" sz="36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ACORDAREA DE GARANȚII DIN SURSE PROPRII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8268BADD-DEA0-A7B1-E6EC-AA46FEAF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2327"/>
            <a:ext cx="2339518" cy="17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7E64-7920-4D7F-9FDF-10A9EE4F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9A67-E924-407B-B37D-D1B3D946F8B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C4382-94EE-93B8-812D-12AF9BF926A5}"/>
              </a:ext>
            </a:extLst>
          </p:cNvPr>
          <p:cNvSpPr txBox="1"/>
          <p:nvPr/>
        </p:nvSpPr>
        <p:spPr>
          <a:xfrm>
            <a:off x="2926080" y="1434230"/>
            <a:ext cx="14710041" cy="7432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o-RO" sz="3000" b="1" dirty="0">
                <a:latin typeface="Times Neue Roman" panose="020B0604020202020204" charset="0"/>
                <a:ea typeface="Calibri" panose="020F0502020204030204" pitchFamily="34" charset="0"/>
              </a:rPr>
              <a:t>	</a:t>
            </a:r>
          </a:p>
          <a:p>
            <a:pPr>
              <a:spcAft>
                <a:spcPts val="900"/>
              </a:spcAft>
            </a:pPr>
            <a:r>
              <a:rPr lang="ro-RO" sz="2700" dirty="0">
                <a:latin typeface="Times Neue Roman" panose="020B0604020202020204" charset="0"/>
              </a:rPr>
              <a:t>FNGCIMM acordă garanții din fondurile care i-au fost puse la dispoziție de autorități publice centrale;</a:t>
            </a:r>
          </a:p>
          <a:p>
            <a:pPr marL="428625" indent="-428625">
              <a:buFontTx/>
              <a:buChar char="-"/>
            </a:pPr>
            <a:r>
              <a:rPr lang="en-US" sz="2700" dirty="0">
                <a:latin typeface="Times Neue Roman" panose="020B0604020202020204" charset="0"/>
              </a:rPr>
              <a:t>C</a:t>
            </a:r>
            <a:r>
              <a:rPr lang="ro-RO" sz="2700" dirty="0">
                <a:latin typeface="Times Neue Roman" panose="020B0604020202020204" charset="0"/>
              </a:rPr>
              <a:t>ea mai îndelungată colaborare de acest tip este cu Ministerul Agriculturii și Dezvoltării Rurale;</a:t>
            </a:r>
          </a:p>
          <a:p>
            <a:pPr marL="428625" indent="-428625">
              <a:buFontTx/>
              <a:buChar char="-"/>
            </a:pPr>
            <a:r>
              <a:rPr lang="ro-RO" sz="2700" dirty="0">
                <a:latin typeface="Times Neue Roman" panose="020B0604020202020204" charset="0"/>
              </a:rPr>
              <a:t>Beneficiarii eligibili pentru acest tip de garanții: IMM, fermieri persoane fizice/juridice, unități administrativ-teritoriale</a:t>
            </a:r>
            <a:r>
              <a:rPr lang="en-US" sz="2700" dirty="0">
                <a:latin typeface="Times Neue Roman" panose="020B0604020202020204" charset="0"/>
              </a:rPr>
              <a:t>.</a:t>
            </a:r>
            <a:endParaRPr lang="ro-RO" sz="2700" dirty="0">
              <a:latin typeface="Times Neue Roman" panose="020B0604020202020204" charset="0"/>
            </a:endParaRPr>
          </a:p>
          <a:p>
            <a:pPr>
              <a:spcAft>
                <a:spcPts val="900"/>
              </a:spcAft>
            </a:pPr>
            <a:r>
              <a:rPr lang="en-US" sz="2700" dirty="0">
                <a:latin typeface="Times Neue Roman" panose="020B0604020202020204" charset="0"/>
              </a:rPr>
              <a:t>N</a:t>
            </a:r>
            <a:r>
              <a:rPr lang="ro-RO" sz="2700" dirty="0">
                <a:latin typeface="Times Neue Roman" panose="020B0604020202020204" charset="0"/>
              </a:rPr>
              <a:t>ivelul comisionului de garantare de 0,05%</a:t>
            </a:r>
            <a:r>
              <a:rPr lang="en-US" sz="2700" dirty="0">
                <a:latin typeface="Times Neue Roman" panose="020B0604020202020204" charset="0"/>
              </a:rPr>
              <a:t>, </a:t>
            </a:r>
            <a:r>
              <a:rPr lang="ro-RO" sz="2700" dirty="0">
                <a:latin typeface="Times Neue Roman" panose="020B0604020202020204" charset="0"/>
              </a:rPr>
              <a:t>este stabilit, anual, prin Ordin al ministrului agriculturii. </a:t>
            </a:r>
            <a:endParaRPr lang="ro-RO" sz="2250" dirty="0">
              <a:latin typeface="Times Neue Roman" panose="020B0604020202020204" charset="0"/>
            </a:endParaRPr>
          </a:p>
          <a:p>
            <a:pPr>
              <a:spcAft>
                <a:spcPts val="900"/>
              </a:spcAft>
            </a:pPr>
            <a:r>
              <a:rPr lang="en-US" sz="2700" b="1" dirty="0">
                <a:latin typeface="Times Neue Roman" panose="020B0604020202020204" charset="0"/>
              </a:rPr>
              <a:t>E</a:t>
            </a:r>
            <a:r>
              <a:rPr lang="ro-RO" sz="2700" b="1" dirty="0">
                <a:latin typeface="Times Neue Roman" panose="020B0604020202020204" charset="0"/>
              </a:rPr>
              <a:t>xemple de produse de garantare din surse în administrare</a:t>
            </a:r>
            <a:r>
              <a:rPr lang="ro-RO" sz="2700" dirty="0">
                <a:latin typeface="Times Neue Roman" panose="020B0604020202020204" charset="0"/>
              </a:rPr>
              <a:t>: scrisori de garanție în favoarea AFIR, în baza adeverințelor APIA,  în baza Legii 329/2009, </a:t>
            </a:r>
            <a:r>
              <a:rPr lang="en-US" sz="2700" dirty="0">
                <a:latin typeface="Times Neue Roman" panose="020B0604020202020204" charset="0"/>
              </a:rPr>
              <a:t>a </a:t>
            </a:r>
            <a:r>
              <a:rPr lang="ro-RO" sz="2700" dirty="0">
                <a:latin typeface="Times Neue Roman" panose="020B0604020202020204" charset="0"/>
              </a:rPr>
              <a:t>OUG 20/2013 și </a:t>
            </a:r>
            <a:r>
              <a:rPr lang="en-US" sz="2700" dirty="0">
                <a:latin typeface="Times Neue Roman" panose="020B0604020202020204" charset="0"/>
              </a:rPr>
              <a:t>a </a:t>
            </a:r>
            <a:r>
              <a:rPr lang="ro-RO" sz="2700" dirty="0">
                <a:latin typeface="Times Neue Roman" panose="020B0604020202020204" charset="0"/>
              </a:rPr>
              <a:t>OUG 43/2013</a:t>
            </a:r>
            <a:r>
              <a:rPr lang="en-US" sz="2700" dirty="0">
                <a:latin typeface="Times Neue Roman" panose="020B0604020202020204" charset="0"/>
              </a:rPr>
              <a:t>.</a:t>
            </a:r>
            <a:endParaRPr lang="en-US" sz="2700" b="1" dirty="0">
              <a:latin typeface="Times Neue Roman" panose="020B0604020202020204" charset="0"/>
            </a:endParaRPr>
          </a:p>
          <a:p>
            <a:pPr algn="just"/>
            <a:endParaRPr lang="ro-RO" sz="2100" dirty="0">
              <a:solidFill>
                <a:srgbClr val="0070C0"/>
              </a:solidFill>
              <a:latin typeface="Times Neue Roman" panose="020B0604020202020204" charset="0"/>
            </a:endParaRPr>
          </a:p>
          <a:p>
            <a:pPr algn="just">
              <a:spcAft>
                <a:spcPts val="900"/>
              </a:spcAft>
            </a:pPr>
            <a:r>
              <a:rPr lang="ro-RO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3.ACORDAREA DE GARANȚII ÎN NUMELE ȘI ÎN CONTUL STATULUI </a:t>
            </a:r>
          </a:p>
          <a:p>
            <a:pPr algn="just">
              <a:spcAft>
                <a:spcPts val="900"/>
              </a:spcAft>
            </a:pPr>
            <a:r>
              <a:rPr lang="ro-RO" sz="2250" dirty="0">
                <a:latin typeface="Times Neue Roman" panose="020B0604020202020204" charset="0"/>
              </a:rPr>
              <a:t>      </a:t>
            </a:r>
            <a:r>
              <a:rPr lang="ro-RO" sz="2700" dirty="0">
                <a:latin typeface="Times Neue Roman" panose="020B0604020202020204" charset="0"/>
              </a:rPr>
              <a:t>FNGCIMM este mandatat de către Ministerul Finanțelor să desfășoare activități specifice de garantare</a:t>
            </a:r>
            <a:r>
              <a:rPr lang="en-US" sz="2700" dirty="0">
                <a:latin typeface="Times Neue Roman" panose="020B0604020202020204" charset="0"/>
              </a:rPr>
              <a:t>;</a:t>
            </a:r>
          </a:p>
          <a:p>
            <a:pPr algn="just">
              <a:spcAft>
                <a:spcPts val="900"/>
              </a:spcAft>
            </a:pPr>
            <a:r>
              <a:rPr lang="en-US" sz="2700" dirty="0">
                <a:latin typeface="Times Neue Roman" panose="020B0604020202020204" charset="0"/>
              </a:rPr>
              <a:t>-    </a:t>
            </a:r>
            <a:r>
              <a:rPr lang="ro-RO" sz="2700" dirty="0">
                <a:latin typeface="Times Neue Roman" panose="020B0604020202020204" charset="0"/>
              </a:rPr>
              <a:t>Programele guvernamentale gestionate  se adresează atât persoanelor juridice, cât și persoanelor fizice;</a:t>
            </a:r>
          </a:p>
          <a:p>
            <a:pPr marL="428625" indent="-428625" algn="just">
              <a:buFontTx/>
              <a:buChar char="-"/>
            </a:pPr>
            <a:r>
              <a:rPr lang="ro-RO" sz="2700" dirty="0">
                <a:latin typeface="Times Neue Roman" panose="020B0604020202020204" charset="0"/>
              </a:rPr>
              <a:t>Dintre cele mai cunoscute programe destinate susținerii IMM-urilor și gestionate de FNGCIMM sunt: IMM INVEST PLUS cu subcomponentele sale</a:t>
            </a:r>
            <a:r>
              <a:rPr lang="en-US" sz="2700" dirty="0">
                <a:latin typeface="Times Neue Roman" panose="020B0604020202020204" charset="0"/>
              </a:rPr>
              <a:t>: </a:t>
            </a:r>
            <a:r>
              <a:rPr lang="ro-RO" sz="2700" dirty="0">
                <a:latin typeface="Times Neue Roman" panose="020B0604020202020204" charset="0"/>
              </a:rPr>
              <a:t> IMM INVEST, AGRO IMM INVEST, IMM PROD, GARANT CONSTRUCT;</a:t>
            </a:r>
          </a:p>
          <a:p>
            <a:pPr marL="428625" indent="-428625" algn="just">
              <a:buFontTx/>
              <a:buChar char="-"/>
            </a:pPr>
            <a:endParaRPr lang="en-US" sz="225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8495F-531B-B34E-5F56-9DAB41E7924B}"/>
              </a:ext>
            </a:extLst>
          </p:cNvPr>
          <p:cNvSpPr txBox="1"/>
          <p:nvPr/>
        </p:nvSpPr>
        <p:spPr>
          <a:xfrm>
            <a:off x="2926080" y="951403"/>
            <a:ext cx="1410462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o-RO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o-RO" sz="3300" dirty="0">
                <a:solidFill>
                  <a:srgbClr val="00AEE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  <a:r>
              <a:rPr lang="ro-RO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ACORDAREA DE GARANȚII DIN SURSE ÎN ADMINISTRARE</a:t>
            </a:r>
            <a:endParaRPr lang="en-US" sz="33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E1C128D4-05BD-67A2-4D10-A7EC5EE8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93612"/>
            <a:ext cx="2339518" cy="17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5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C73D4E-1DD8-21D0-A3E1-741306C8DACA}"/>
              </a:ext>
            </a:extLst>
          </p:cNvPr>
          <p:cNvSpPr txBox="1"/>
          <p:nvPr/>
        </p:nvSpPr>
        <p:spPr>
          <a:xfrm>
            <a:off x="3124200" y="2019300"/>
            <a:ext cx="13291457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Î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n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cadrul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schemei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de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ajutor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de stat se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acordă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următoarele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categorii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de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ajutoare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de stat:</a:t>
            </a:r>
          </a:p>
          <a:p>
            <a:pPr algn="just"/>
            <a:endParaRPr lang="en-US" sz="2400" b="0" i="0" dirty="0">
              <a:solidFill>
                <a:srgbClr val="0070C0"/>
              </a:solidFill>
              <a:effectLst/>
              <a:latin typeface="Times Neue Roman" panose="020B0604020202020204" charset="0"/>
            </a:endParaRPr>
          </a:p>
          <a:p>
            <a:pPr marL="342900" indent="-342900" algn="just">
              <a:buAutoNum type="arabicPeriod"/>
            </a:pPr>
            <a:r>
              <a:rPr lang="en-US" sz="2600" b="1" i="0" dirty="0">
                <a:solidFill>
                  <a:srgbClr val="0070C0"/>
                </a:solidFill>
                <a:effectLst/>
                <a:latin typeface="Times Neue Roman" panose="020B0604020202020204" charset="0"/>
              </a:rPr>
              <a:t>AJUTOR DE STAT SUB FORMĂ DE GARANȚII </a:t>
            </a:r>
            <a:endParaRPr lang="ro-RO" sz="2600" b="1" dirty="0">
              <a:solidFill>
                <a:srgbClr val="0070C0"/>
              </a:solidFill>
              <a:latin typeface="Times Neue Roman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Procentul 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maximum 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de garantare a creditului / creditelor este de 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90% din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valoarea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finanțării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o-RO" sz="2400" dirty="0">
              <a:solidFill>
                <a:srgbClr val="000000"/>
              </a:solidFill>
              <a:latin typeface="Times Neue Roman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Valoarea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maximă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cumulată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finanțărilor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garantate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stat nu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poate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depăși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10.000.000 lei,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respectiv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5.000.000 lei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pentru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beneficiarii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din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domeniul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agriculturii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primare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acvaculturii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și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pisciculturii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.</a:t>
            </a:r>
            <a:endParaRPr lang="ro-RO" sz="2600" dirty="0">
              <a:solidFill>
                <a:srgbClr val="000000"/>
              </a:solidFill>
              <a:latin typeface="Times Neue Roman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o-RO" sz="2600" dirty="0">
              <a:solidFill>
                <a:srgbClr val="000000"/>
              </a:solidFill>
              <a:latin typeface="Times Neue Roman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Durata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maximă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finanțărilor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este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72 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luni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în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cazul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creditelor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investiții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și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36 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luni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în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cazul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creditelor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liniilor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credit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pentru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capital 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lucru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.</a:t>
            </a:r>
          </a:p>
          <a:p>
            <a:pPr algn="just"/>
            <a:endParaRPr lang="en-US" sz="2400" b="1" i="0" dirty="0">
              <a:solidFill>
                <a:srgbClr val="0070C0"/>
              </a:solidFill>
              <a:effectLst/>
              <a:latin typeface="Times Neue Roman" panose="020B0604020202020204" charset="0"/>
            </a:endParaRPr>
          </a:p>
          <a:p>
            <a:pPr marL="457200" indent="-457200" algn="just">
              <a:buAutoNum type="arabicPeriod" startAt="2"/>
            </a:pPr>
            <a:r>
              <a:rPr lang="en-US" sz="2400" b="1" i="0" dirty="0">
                <a:solidFill>
                  <a:srgbClr val="0070C0"/>
                </a:solidFill>
                <a:effectLst/>
                <a:latin typeface="Times Neue Roman" panose="020B0604020202020204" charset="0"/>
              </a:rPr>
              <a:t>AJUTOR DE STAT SUB FORMĂ DE GRANT</a:t>
            </a:r>
            <a:r>
              <a:rPr lang="ro-RO" sz="2400" b="1" i="0" dirty="0">
                <a:solidFill>
                  <a:srgbClr val="0070C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ue Roman" panose="020B0604020202020204" charset="0"/>
              </a:rPr>
              <a:t> </a:t>
            </a:r>
            <a:r>
              <a:rPr lang="ro-RO" sz="2400" b="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-</a:t>
            </a:r>
            <a:r>
              <a:rPr lang="ro-RO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acoperă 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comisionu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l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risc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comisionul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administrare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,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pe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toată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durata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valabilitate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garanției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acordate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 și 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dobânzil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e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a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ferente creditelor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pe</a:t>
            </a:r>
            <a:r>
              <a:rPr lang="ro-RO" sz="2600" dirty="0">
                <a:solidFill>
                  <a:srgbClr val="000000"/>
                </a:solidFill>
                <a:latin typeface="Times Neue Roman" panose="020B0604020202020204" charset="0"/>
              </a:rPr>
              <a:t>ntru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perioadă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 de 12 </a:t>
            </a:r>
            <a:r>
              <a:rPr lang="en-US" sz="2600" dirty="0" err="1">
                <a:solidFill>
                  <a:srgbClr val="000000"/>
                </a:solidFill>
                <a:latin typeface="Times Neue Roman" panose="020B0604020202020204" charset="0"/>
              </a:rPr>
              <a:t>luni</a:t>
            </a:r>
            <a:r>
              <a:rPr lang="en-US" sz="2600" dirty="0">
                <a:solidFill>
                  <a:srgbClr val="000000"/>
                </a:solidFill>
                <a:latin typeface="Times Neue Roman" panose="020B0604020202020204" charset="0"/>
              </a:rPr>
              <a:t>.</a:t>
            </a:r>
            <a:endParaRPr lang="ro-RO" sz="2600" dirty="0">
              <a:solidFill>
                <a:srgbClr val="000000"/>
              </a:solidFill>
              <a:latin typeface="Times Neue Roman" panose="020B0604020202020204" charset="0"/>
            </a:endParaRPr>
          </a:p>
          <a:p>
            <a:pPr marL="457200" indent="-457200" algn="just">
              <a:buAutoNum type="arabicPeriod" startAt="2"/>
            </a:pPr>
            <a:endParaRPr lang="en-US" sz="2400" i="0" dirty="0">
              <a:solidFill>
                <a:srgbClr val="000000"/>
              </a:solidFill>
              <a:effectLst/>
              <a:latin typeface="Times Neue Roman" panose="020B0604020202020204" charset="0"/>
            </a:endParaRPr>
          </a:p>
          <a:p>
            <a:pPr algn="just"/>
            <a:r>
              <a:rPr lang="en-US" sz="240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Grantul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acordat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unui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beneficiar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nu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ue Roman" panose="020B0604020202020204" charset="0"/>
              </a:rPr>
              <a:t>poate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depăși</a:t>
            </a:r>
            <a:r>
              <a:rPr lang="ro-RO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2.000.000 Euro/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întreprindere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/UAT</a:t>
            </a:r>
            <a:r>
              <a:rPr lang="ro-RO" sz="2400" dirty="0">
                <a:solidFill>
                  <a:srgbClr val="000000"/>
                </a:solidFill>
                <a:latin typeface="Times Neue Roman" panose="020B060402020202020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250.000 euro/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întreprindere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în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cazul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beneficiarilor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din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domeniul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agriculturii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primare</a:t>
            </a:r>
            <a:r>
              <a:rPr lang="ro-RO" sz="2400" dirty="0">
                <a:solidFill>
                  <a:srgbClr val="000000"/>
                </a:solidFill>
                <a:latin typeface="Times Neue Roman" panose="020B060402020202020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300.000 euro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pentru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beneficiarii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din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domeniul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acvaculturii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și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ue Roman" panose="020B0604020202020204" charset="0"/>
              </a:rPr>
              <a:t>pescuitului</a:t>
            </a:r>
            <a:r>
              <a:rPr lang="en-US" sz="2400" dirty="0">
                <a:solidFill>
                  <a:srgbClr val="000000"/>
                </a:solidFill>
                <a:latin typeface="Times Neue Roman" panose="020B0604020202020204" charset="0"/>
              </a:rPr>
              <a:t>.</a:t>
            </a:r>
          </a:p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Times Neue Rom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AA558-C8D2-68EC-11D1-0C8B6058B0B0}"/>
              </a:ext>
            </a:extLst>
          </p:cNvPr>
          <p:cNvSpPr txBox="1"/>
          <p:nvPr/>
        </p:nvSpPr>
        <p:spPr>
          <a:xfrm>
            <a:off x="2057400" y="1156563"/>
            <a:ext cx="9112782" cy="561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o-RO" sz="3600" dirty="0">
                <a:solidFill>
                  <a:srgbClr val="00AEEF"/>
                </a:solidFill>
                <a:latin typeface="Times Neue Roman" panose="020B0604020202020204" charset="0"/>
                <a:ea typeface="Segoe UI Black" panose="020B0A02040204020203" pitchFamily="34" charset="0"/>
              </a:rPr>
              <a:t> </a:t>
            </a:r>
            <a:r>
              <a:rPr lang="ro-RO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PROGRAMUL IMM INVEST PLUS</a:t>
            </a:r>
            <a:endParaRPr lang="en-US" sz="33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4067532-080F-6167-B916-F6FCE6DF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25" y="571500"/>
            <a:ext cx="2339518" cy="17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7E64-7920-4D7F-9FDF-10A9EE4F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9A67-E924-407B-B37D-D1B3D946F8B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C4382-94EE-93B8-812D-12AF9BF926A5}"/>
              </a:ext>
            </a:extLst>
          </p:cNvPr>
          <p:cNvSpPr txBox="1"/>
          <p:nvPr/>
        </p:nvSpPr>
        <p:spPr>
          <a:xfrm>
            <a:off x="2796718" y="3848100"/>
            <a:ext cx="13978838" cy="4181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2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o-RO" sz="2700" b="1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Costuri de finantare,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cu marje maxime cuprinse intre 0,75% si 2,5% peste ROBOR 3M (functie de componenta IMM INVEST PLUS si tip finantare acordate);</a:t>
            </a:r>
            <a:endParaRPr lang="en-US" sz="2700" dirty="0">
              <a:latin typeface="Times Neue Roma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o-RO" sz="2700" b="1" dirty="0">
                <a:latin typeface="Times Neue Roma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Cheltuielile eligibile</a:t>
            </a:r>
            <a:r>
              <a:rPr lang="ro-RO" sz="2700" dirty="0">
                <a:latin typeface="Times Neue Roma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cadrul componentei Programului, prevazute la art. 9 alin. (1), alin (2), alin. (3) si/sau alin (4) din Anexa la OUG 99/2022, modificată prin OUG 180/2022, după caz.</a:t>
            </a:r>
            <a:endParaRPr lang="en-US" sz="2700" dirty="0">
              <a:latin typeface="Times Neue Roma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o-RO" sz="2700" b="1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Acordarea posibilității refinanțării creditelor de investiții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inclusiv a celor acordate în cadrul Programului</a:t>
            </a:r>
            <a:r>
              <a:rPr lang="en-US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 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IMM INVEST ROMAÂNIA;</a:t>
            </a:r>
            <a:r>
              <a:rPr lang="ro-RO" sz="2700" b="1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Important: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maturitatea creditului acordat nu poate depăși 72 luni de la momentul acordării inițiale. </a:t>
            </a:r>
            <a:endParaRPr lang="en-US" sz="2700" dirty="0">
              <a:latin typeface="Times Neue Roma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700" dirty="0" err="1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Aplica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ția programului 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www.imminvest.ro</a:t>
            </a:r>
            <a:r>
              <a:rPr lang="ro-RO" sz="2700" dirty="0">
                <a:latin typeface="Times Neue Roma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este deschisă și poate fi accesata pana la 31.12.2023.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8495F-531B-B34E-5F56-9DAB41E7924B}"/>
              </a:ext>
            </a:extLst>
          </p:cNvPr>
          <p:cNvSpPr txBox="1"/>
          <p:nvPr/>
        </p:nvSpPr>
        <p:spPr>
          <a:xfrm>
            <a:off x="2209800" y="2548410"/>
            <a:ext cx="9112782" cy="558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o-RO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o-RO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PROGRAMUL IMM INVEST PLUS</a:t>
            </a:r>
            <a:endParaRPr lang="en-US" sz="33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A2463B7D-2118-5326-96ED-07FD35BA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300"/>
            <a:ext cx="2339518" cy="17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66831640-F6B1-7875-DD8F-6208F05E4801}"/>
              </a:ext>
            </a:extLst>
          </p:cNvPr>
          <p:cNvSpPr txBox="1"/>
          <p:nvPr/>
        </p:nvSpPr>
        <p:spPr>
          <a:xfrm>
            <a:off x="7422648" y="342900"/>
            <a:ext cx="9341352" cy="292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PERSPECTIVE DE DEZVOLTARE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 </a:t>
            </a:r>
            <a:r>
              <a:rPr lang="en-US" sz="33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linie</a:t>
            </a:r>
            <a:r>
              <a:rPr lang="en-US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o-RO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națională</a:t>
            </a:r>
            <a:endParaRPr lang="en-US" sz="33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65A4C0AD-006D-0EDA-2F0E-0286E4D5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1" y="4000500"/>
            <a:ext cx="4116760" cy="3046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EDA63-8716-D094-7F69-E04E87B057D0}"/>
              </a:ext>
            </a:extLst>
          </p:cNvPr>
          <p:cNvSpPr txBox="1"/>
          <p:nvPr/>
        </p:nvSpPr>
        <p:spPr>
          <a:xfrm>
            <a:off x="7162800" y="3086100"/>
            <a:ext cx="9867897" cy="6179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Times Neue Roman" panose="020B0604020202020204" charset="0"/>
              </a:rPr>
              <a:t>FNGCIMM SA-IFN, se </a:t>
            </a:r>
            <a:r>
              <a:rPr lang="en-US" sz="4000" dirty="0" err="1">
                <a:latin typeface="Times Neue Roman" panose="020B0604020202020204" charset="0"/>
              </a:rPr>
              <a:t>afl</a:t>
            </a:r>
            <a:r>
              <a:rPr lang="ro-RO" sz="4000" dirty="0">
                <a:latin typeface="Times Neue Roman" panose="020B0604020202020204" charset="0"/>
              </a:rPr>
              <a:t>ă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ro-RO" sz="4000" dirty="0">
                <a:latin typeface="Times Neue Roman" panose="020B0604020202020204" charset="0"/>
              </a:rPr>
              <a:t>î</a:t>
            </a:r>
            <a:r>
              <a:rPr lang="en-US" sz="4000" dirty="0">
                <a:latin typeface="Times Neue Roman" panose="020B0604020202020204" charset="0"/>
              </a:rPr>
              <a:t>n </a:t>
            </a:r>
            <a:r>
              <a:rPr lang="en-US" sz="4000" dirty="0" err="1">
                <a:latin typeface="Times Neue Roman" panose="020B0604020202020204" charset="0"/>
              </a:rPr>
              <a:t>procedura</a:t>
            </a:r>
            <a:r>
              <a:rPr lang="en-US" sz="4000" dirty="0">
                <a:latin typeface="Times Neue Roman" panose="020B0604020202020204" charset="0"/>
              </a:rPr>
              <a:t>  de </a:t>
            </a:r>
            <a:r>
              <a:rPr lang="en-US" sz="4000" dirty="0" err="1">
                <a:latin typeface="Times Neue Roman" panose="020B0604020202020204" charset="0"/>
              </a:rPr>
              <a:t>aprobare</a:t>
            </a:r>
            <a:r>
              <a:rPr lang="en-US" sz="4000" dirty="0">
                <a:latin typeface="Times Neue Roman" panose="020B0604020202020204" charset="0"/>
              </a:rPr>
              <a:t> a </a:t>
            </a:r>
            <a:r>
              <a:rPr lang="en-US" sz="4000" dirty="0" err="1">
                <a:latin typeface="Times Neue Roman" panose="020B0604020202020204" charset="0"/>
              </a:rPr>
              <a:t>Comisiei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Europeane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pentru</a:t>
            </a:r>
            <a:r>
              <a:rPr lang="en-US" sz="4000" dirty="0">
                <a:latin typeface="Times Neue Roman" panose="020B0604020202020204" charset="0"/>
              </a:rPr>
              <a:t>  a fi </a:t>
            </a:r>
            <a:r>
              <a:rPr lang="en-US" sz="4000" dirty="0" err="1">
                <a:latin typeface="Times Neue Roman" panose="020B0604020202020204" charset="0"/>
              </a:rPr>
              <a:t>desemnat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partener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InvestEU</a:t>
            </a:r>
            <a:r>
              <a:rPr lang="en-US" sz="4000" dirty="0">
                <a:latin typeface="Times Neue Roman" panose="020B0604020202020204" charset="0"/>
              </a:rPr>
              <a:t> 2021-2027.</a:t>
            </a:r>
          </a:p>
          <a:p>
            <a:pPr marL="342900"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Times Neue Roman" panose="020B0604020202020204" charset="0"/>
            </a:endParaRPr>
          </a:p>
          <a:p>
            <a:pPr marL="342900"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Times Neue Roman" panose="020B0604020202020204" charset="0"/>
              </a:rPr>
              <a:t>Identificarea de </a:t>
            </a:r>
            <a:r>
              <a:rPr lang="en-US" sz="4000" dirty="0" err="1">
                <a:latin typeface="Times Neue Roman" panose="020B0604020202020204" charset="0"/>
              </a:rPr>
              <a:t>noi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instrumente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financiare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complementare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celor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finanțate</a:t>
            </a:r>
            <a:r>
              <a:rPr lang="en-US" sz="4000" dirty="0">
                <a:latin typeface="Times Neue Roman" panose="020B0604020202020204" charset="0"/>
              </a:rPr>
              <a:t> din PNRR, </a:t>
            </a:r>
            <a:r>
              <a:rPr lang="en-US" sz="4000" dirty="0" err="1">
                <a:latin typeface="Times Neue Roman" panose="020B0604020202020204" charset="0"/>
              </a:rPr>
              <a:t>implementate</a:t>
            </a:r>
            <a:r>
              <a:rPr lang="en-US" sz="4000" dirty="0">
                <a:latin typeface="Times Neue Roman" panose="020B0604020202020204" charset="0"/>
              </a:rPr>
              <a:t> de Grupul BEI/FEI </a:t>
            </a:r>
            <a:r>
              <a:rPr lang="en-US" sz="4000" dirty="0" err="1">
                <a:latin typeface="Times Neue Roman" panose="020B0604020202020204" charset="0"/>
              </a:rPr>
              <a:t>și</a:t>
            </a:r>
            <a:r>
              <a:rPr lang="en-US" sz="4000" dirty="0">
                <a:latin typeface="Times Neue Roman" panose="020B0604020202020204" charset="0"/>
              </a:rPr>
              <a:t> BERD</a:t>
            </a:r>
          </a:p>
          <a:p>
            <a:pPr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Times Neue Roman" panose="020B0604020202020204" charset="0"/>
            </a:endParaRPr>
          </a:p>
          <a:p>
            <a:pPr marL="342900"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ue Roman" panose="020B0604020202020204" charset="0"/>
              </a:rPr>
              <a:t>Dezvoltarea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unui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produs</a:t>
            </a:r>
            <a:r>
              <a:rPr lang="en-US" sz="4000" dirty="0">
                <a:latin typeface="Times Neue Roman" panose="020B0604020202020204" charset="0"/>
              </a:rPr>
              <a:t> de </a:t>
            </a:r>
            <a:r>
              <a:rPr lang="en-US" sz="4000" dirty="0" err="1">
                <a:latin typeface="Times Neue Roman" panose="020B0604020202020204" charset="0"/>
              </a:rPr>
              <a:t>microcreditare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marca</a:t>
            </a:r>
            <a:r>
              <a:rPr lang="en-US" sz="4000" dirty="0">
                <a:latin typeface="Times Neue Roman" panose="020B0604020202020204" charset="0"/>
              </a:rPr>
              <a:t> FNGCIMM</a:t>
            </a:r>
            <a:r>
              <a:rPr lang="ro-RO" sz="4000" dirty="0">
                <a:latin typeface="Times Neue Roman" panose="020B0604020202020204" charset="0"/>
              </a:rPr>
              <a:t>.</a:t>
            </a:r>
            <a:endParaRPr lang="en-US" sz="4000" dirty="0">
              <a:latin typeface="Times Neue Roman" panose="020B0604020202020204" charset="0"/>
            </a:endParaRPr>
          </a:p>
          <a:p>
            <a:pPr marL="342900"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Times Neue Roman" panose="020B0604020202020204" charset="0"/>
            </a:endParaRPr>
          </a:p>
          <a:p>
            <a:pPr marL="342900" lvl="0"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Times Neue Roman" panose="020B0604020202020204" charset="0"/>
              </a:rPr>
              <a:t>Modernizarea </a:t>
            </a:r>
            <a:r>
              <a:rPr lang="en-US" sz="4000" dirty="0" err="1">
                <a:latin typeface="Times Neue Roman" panose="020B0604020202020204" charset="0"/>
              </a:rPr>
              <a:t>și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digitalizarea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programelor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și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produselor</a:t>
            </a:r>
            <a:r>
              <a:rPr lang="en-US" sz="4000" dirty="0">
                <a:latin typeface="Times Neue Roman" panose="020B0604020202020204" charset="0"/>
              </a:rPr>
              <a:t> din </a:t>
            </a:r>
            <a:r>
              <a:rPr lang="en-US" sz="4000" dirty="0" err="1">
                <a:latin typeface="Times Neue Roman" panose="020B0604020202020204" charset="0"/>
              </a:rPr>
              <a:t>portofoliul</a:t>
            </a:r>
            <a:r>
              <a:rPr lang="en-US" sz="4000" dirty="0">
                <a:latin typeface="Times Neue Roman" panose="020B0604020202020204" charset="0"/>
              </a:rPr>
              <a:t> actual </a:t>
            </a:r>
            <a:r>
              <a:rPr lang="en-US" sz="4000" dirty="0" err="1">
                <a:latin typeface="Times Neue Roman" panose="020B0604020202020204" charset="0"/>
              </a:rPr>
              <a:t>și</a:t>
            </a:r>
            <a:r>
              <a:rPr lang="en-US" sz="4000" dirty="0">
                <a:latin typeface="Times Neue Roman" panose="020B0604020202020204" charset="0"/>
              </a:rPr>
              <a:t> de </a:t>
            </a:r>
            <a:r>
              <a:rPr lang="en-US" sz="4000" dirty="0" err="1">
                <a:latin typeface="Times Neue Roman" panose="020B0604020202020204" charset="0"/>
              </a:rPr>
              <a:t>îmbunătățire</a:t>
            </a:r>
            <a:r>
              <a:rPr lang="en-US" sz="4000" dirty="0">
                <a:latin typeface="Times Neue Roman" panose="020B0604020202020204" charset="0"/>
              </a:rPr>
              <a:t> a </a:t>
            </a:r>
            <a:r>
              <a:rPr lang="en-US" sz="4000" dirty="0" err="1">
                <a:latin typeface="Times Neue Roman" panose="020B0604020202020204" charset="0"/>
              </a:rPr>
              <a:t>schemelor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ajutor</a:t>
            </a:r>
            <a:r>
              <a:rPr lang="en-US" sz="4000" dirty="0">
                <a:latin typeface="Times Neue Roman" panose="020B0604020202020204" charset="0"/>
              </a:rPr>
              <a:t> de </a:t>
            </a:r>
            <a:r>
              <a:rPr lang="en-US" sz="4000" dirty="0" err="1">
                <a:latin typeface="Times Neue Roman" panose="020B0604020202020204" charset="0"/>
              </a:rPr>
              <a:t>ajutor</a:t>
            </a:r>
            <a:r>
              <a:rPr lang="en-US" sz="4000" dirty="0">
                <a:latin typeface="Times Neue Roman" panose="020B0604020202020204" charset="0"/>
              </a:rPr>
              <a:t> de stat </a:t>
            </a:r>
            <a:r>
              <a:rPr lang="en-US" sz="4000" dirty="0" err="1">
                <a:latin typeface="Times Neue Roman" panose="020B0604020202020204" charset="0"/>
              </a:rPr>
              <a:t>asociate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programelor</a:t>
            </a:r>
            <a:r>
              <a:rPr lang="en-US" sz="4000" dirty="0">
                <a:latin typeface="Times Neue Roman" panose="020B0604020202020204" charset="0"/>
              </a:rPr>
              <a:t> </a:t>
            </a:r>
            <a:r>
              <a:rPr lang="en-US" sz="4000" dirty="0" err="1">
                <a:latin typeface="Times Neue Roman" panose="020B0604020202020204" charset="0"/>
              </a:rPr>
              <a:t>guvernamentale</a:t>
            </a:r>
            <a:r>
              <a:rPr lang="ro-RO" sz="4000" dirty="0">
                <a:latin typeface="Times Neue Roman" panose="020B0604020202020204" charset="0"/>
              </a:rPr>
              <a:t>.</a:t>
            </a:r>
            <a:endParaRPr lang="en-US" sz="4000" dirty="0">
              <a:latin typeface="Times Neue Roman" panose="020B0604020202020204" charset="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73496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00A92A24-CAC4-C4AB-58AC-E24579192599}"/>
              </a:ext>
            </a:extLst>
          </p:cNvPr>
          <p:cNvSpPr txBox="1"/>
          <p:nvPr/>
        </p:nvSpPr>
        <p:spPr>
          <a:xfrm>
            <a:off x="5562600" y="23586"/>
            <a:ext cx="8610600" cy="292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PERSPECTIVE DE DEZVOLTARE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 </a:t>
            </a:r>
            <a:r>
              <a:rPr lang="en-US" sz="33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linie</a:t>
            </a:r>
            <a:r>
              <a:rPr lang="en-US" sz="33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europeană</a:t>
            </a:r>
            <a:endParaRPr lang="en-US" sz="3300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7247E9F9-668D-1635-8D9E-F55DCB80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2016"/>
            <a:ext cx="3941907" cy="2917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194F3-B039-AD54-7B7C-27D884BBE1F0}"/>
              </a:ext>
            </a:extLst>
          </p:cNvPr>
          <p:cNvSpPr txBox="1"/>
          <p:nvPr/>
        </p:nvSpPr>
        <p:spPr>
          <a:xfrm>
            <a:off x="5029200" y="2247900"/>
            <a:ext cx="1249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US" sz="8600" dirty="0">
              <a:solidFill>
                <a:srgbClr val="171616"/>
              </a:solidFill>
              <a:latin typeface="Times Neue Roman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171616"/>
                </a:solidFill>
                <a:latin typeface="Times Neue Roman"/>
              </a:rPr>
              <a:t>Colaborarea cu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Ministerul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Finanțelor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,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Ministerul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Investițiilor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și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Proiectelor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Europene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și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 cu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cele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8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Agenții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de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Dezvoltare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Regională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în vederea 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gestion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ării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de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către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FNGCIMM a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instrumentelor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financiare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finanțate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din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noile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programe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operaționale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2021-2027.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1200" dirty="0">
              <a:solidFill>
                <a:srgbClr val="171616"/>
              </a:solidFill>
              <a:latin typeface="Times Neue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171616"/>
                </a:solidFill>
                <a:latin typeface="Times Neue Roman"/>
              </a:rPr>
              <a:t>Extinderea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colaborarii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cu M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inisterul 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A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griculturii și 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D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ezvoltării 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R</a:t>
            </a:r>
            <a:r>
              <a:rPr lang="ro-RO" sz="11200" dirty="0">
                <a:solidFill>
                  <a:srgbClr val="171616"/>
                </a:solidFill>
                <a:latin typeface="Times Neue Roman"/>
              </a:rPr>
              <a:t>urale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în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cadrul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programului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b="1" dirty="0">
                <a:solidFill>
                  <a:srgbClr val="0070C0"/>
                </a:solidFill>
                <a:latin typeface="Times Neue Roman"/>
              </a:rPr>
              <a:t>”DE 3</a:t>
            </a:r>
            <a:r>
              <a:rPr lang="ro-RO" sz="11200" b="1" dirty="0">
                <a:solidFill>
                  <a:srgbClr val="0070C0"/>
                </a:solidFill>
                <a:latin typeface="Times Neue Roman"/>
              </a:rPr>
              <a:t> X</a:t>
            </a:r>
            <a:r>
              <a:rPr lang="en-US" sz="11200" b="1" dirty="0">
                <a:solidFill>
                  <a:srgbClr val="0070C0"/>
                </a:solidFill>
                <a:latin typeface="Times Neue Roman"/>
              </a:rPr>
              <a:t> SUBVENȚIA”</a:t>
            </a:r>
            <a:r>
              <a:rPr lang="en-US" sz="11200" b="1" dirty="0">
                <a:latin typeface="Times Neue Roman"/>
              </a:rPr>
              <a:t>,</a:t>
            </a:r>
            <a:r>
              <a:rPr lang="en-US" sz="11200" b="1" dirty="0">
                <a:solidFill>
                  <a:srgbClr val="0070C0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destinat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sprijinii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fermierilor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afectați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de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seceta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din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acest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an.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1200" dirty="0">
              <a:solidFill>
                <a:srgbClr val="171616"/>
              </a:solidFill>
              <a:latin typeface="Times Neue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171616"/>
                </a:solidFill>
                <a:latin typeface="Times Neue Roman"/>
              </a:rPr>
              <a:t>Protocol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semnat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cu AFIR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în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baza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căruia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FNGCIMM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susține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sectorul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IMM cu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proiecte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finanțate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din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fondurile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europene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destinate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zonelor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rurale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1200" dirty="0">
              <a:solidFill>
                <a:srgbClr val="171616"/>
              </a:solidFill>
              <a:latin typeface="Times Neue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171616"/>
                </a:solidFill>
                <a:latin typeface="Times Neue Roman"/>
              </a:rPr>
              <a:t>Colaborare cu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Ministerul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Antreprenoriatului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și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Turismului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și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finanțatorii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interesați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pentru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garantarea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creditelor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accesate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prin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</a:t>
            </a:r>
            <a:r>
              <a:rPr lang="en-US" sz="11200" dirty="0" err="1">
                <a:solidFill>
                  <a:srgbClr val="171616"/>
                </a:solidFill>
                <a:latin typeface="Times Neue Roman"/>
              </a:rPr>
              <a:t>programele</a:t>
            </a:r>
            <a:r>
              <a:rPr lang="en-US" sz="11200" dirty="0">
                <a:solidFill>
                  <a:srgbClr val="171616"/>
                </a:solidFill>
                <a:latin typeface="Times Neue Roman"/>
              </a:rPr>
              <a:t>  </a:t>
            </a:r>
            <a:r>
              <a:rPr lang="en-US" sz="11200" b="1" dirty="0">
                <a:solidFill>
                  <a:srgbClr val="0070C0"/>
                </a:solidFill>
                <a:latin typeface="Times Neue Roman"/>
              </a:rPr>
              <a:t>START-UP NATION 2022 </a:t>
            </a:r>
            <a:r>
              <a:rPr lang="en-US" sz="11200" b="1" dirty="0" err="1">
                <a:solidFill>
                  <a:srgbClr val="0070C0"/>
                </a:solidFill>
                <a:latin typeface="Times Neue Roman"/>
              </a:rPr>
              <a:t>și</a:t>
            </a:r>
            <a:r>
              <a:rPr lang="en-US" sz="11200" b="1" dirty="0">
                <a:solidFill>
                  <a:srgbClr val="0070C0"/>
                </a:solidFill>
                <a:latin typeface="Times Neue Roman"/>
              </a:rPr>
              <a:t> FEMEIA ANTREPRENOR 2022.</a:t>
            </a:r>
          </a:p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6314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06" b="77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26091" y="3865966"/>
            <a:ext cx="13235817" cy="195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76"/>
              </a:lnSpc>
              <a:spcBef>
                <a:spcPct val="0"/>
              </a:spcBef>
            </a:pPr>
            <a:r>
              <a:rPr lang="en-US" sz="11411" dirty="0" err="1">
                <a:solidFill>
                  <a:srgbClr val="FFC000"/>
                </a:solidFill>
                <a:latin typeface="Times Neue Roman"/>
              </a:rPr>
              <a:t>Mulțumesc</a:t>
            </a:r>
            <a:r>
              <a:rPr lang="en-US" sz="11411" dirty="0">
                <a:solidFill>
                  <a:srgbClr val="FFC000"/>
                </a:solidFill>
                <a:latin typeface="Times Neue Roman"/>
              </a:rPr>
              <a:t>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96704" y="689409"/>
            <a:ext cx="1470940" cy="12145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191000" y="5676900"/>
            <a:ext cx="9622312" cy="135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647"/>
              </a:lnSpc>
              <a:spcBef>
                <a:spcPct val="0"/>
              </a:spcBef>
            </a:pP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 </a:t>
            </a:r>
          </a:p>
          <a:p>
            <a:pPr marL="0" lvl="0" indent="0" algn="ctr">
              <a:lnSpc>
                <a:spcPts val="3647"/>
              </a:lnSpc>
              <a:spcBef>
                <a:spcPct val="0"/>
              </a:spcBef>
            </a:pP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Cu </a:t>
            </a:r>
            <a:r>
              <a:rPr lang="en-US" sz="2605" u="none" dirty="0" err="1">
                <a:solidFill>
                  <a:srgbClr val="FFFFFF"/>
                </a:solidFill>
                <a:latin typeface="Times Neue Roman"/>
              </a:rPr>
              <a:t>deosebită</a:t>
            </a: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 </a:t>
            </a:r>
            <a:r>
              <a:rPr lang="en-US" sz="2605" u="none" dirty="0" err="1">
                <a:solidFill>
                  <a:srgbClr val="FFFFFF"/>
                </a:solidFill>
                <a:latin typeface="Times Neue Roman"/>
              </a:rPr>
              <a:t>stimă</a:t>
            </a: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 </a:t>
            </a:r>
            <a:r>
              <a:rPr lang="en-US" sz="2605" u="none" dirty="0" err="1">
                <a:solidFill>
                  <a:srgbClr val="FFFFFF"/>
                </a:solidFill>
                <a:latin typeface="Times Neue Roman"/>
              </a:rPr>
              <a:t>și</a:t>
            </a: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 </a:t>
            </a:r>
            <a:r>
              <a:rPr lang="en-US" sz="2605" u="none" dirty="0" err="1">
                <a:solidFill>
                  <a:srgbClr val="FFFFFF"/>
                </a:solidFill>
                <a:latin typeface="Times Neue Roman"/>
              </a:rPr>
              <a:t>aleasă</a:t>
            </a: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 </a:t>
            </a:r>
            <a:r>
              <a:rPr lang="en-US" sz="2605" u="none" dirty="0" err="1">
                <a:solidFill>
                  <a:srgbClr val="FFFFFF"/>
                </a:solidFill>
                <a:latin typeface="Times Neue Roman"/>
              </a:rPr>
              <a:t>considerație</a:t>
            </a: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,</a:t>
            </a:r>
          </a:p>
          <a:p>
            <a:pPr marL="0" lvl="0" indent="0" algn="ctr">
              <a:lnSpc>
                <a:spcPts val="3647"/>
              </a:lnSpc>
              <a:spcBef>
                <a:spcPct val="0"/>
              </a:spcBef>
            </a:pPr>
            <a:r>
              <a:rPr lang="en-US" sz="2605" u="none" dirty="0">
                <a:solidFill>
                  <a:srgbClr val="FFFFFF"/>
                </a:solidFill>
                <a:latin typeface="Times Neue Roman"/>
              </a:rPr>
              <a:t>Lect. Univ. Dr. Dumitru Nancu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7E64-7920-4D7F-9FDF-10A9EE4F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9A67-E924-407B-B37D-D1B3D946F8B5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C4382-94EE-93B8-812D-12AF9BF926A5}"/>
              </a:ext>
            </a:extLst>
          </p:cNvPr>
          <p:cNvSpPr txBox="1"/>
          <p:nvPr/>
        </p:nvSpPr>
        <p:spPr>
          <a:xfrm>
            <a:off x="9448800" y="637128"/>
            <a:ext cx="7535673" cy="8356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o-RO" sz="2700" b="1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FNGC</a:t>
            </a:r>
            <a:r>
              <a:rPr lang="en-US" sz="2700" b="1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IMM </a:t>
            </a:r>
            <a:r>
              <a:rPr lang="ro-RO" sz="2700" b="1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S.A.-IFN a fost înființat în anul 2001 </a:t>
            </a:r>
            <a:r>
              <a:rPr lang="ro-RO" sz="2700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în baza Legii nr. 346/2004 privind stimularea înființării și dezvoltării întreprinderilor mici și mijlocii și a Hotărârii de Guvern nr. 1.211/2001 privind înfiinţarea FNGCIMM, ca persoană juridică română de drept privat, organizată ca societate comercială pe acţiuni, cu acţionar unic statul român, reprezentat de Ministerul de Finanțe.</a:t>
            </a:r>
          </a:p>
          <a:p>
            <a:pPr algn="just">
              <a:spcAft>
                <a:spcPts val="1800"/>
              </a:spcAft>
            </a:pPr>
            <a:r>
              <a:rPr lang="ro-RO" sz="2700" b="1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FNGCIMM SA-IFN este cea mai reprezentativă instituţie financiară care funcţionează în România </a:t>
            </a:r>
            <a:r>
              <a:rPr lang="ro-RO" sz="2700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prin valoarea capitalurilor proprii, complexitatea și volumul activităților de garantare pe care le desfășoară, precum și a rețelei teritoriale care acoperă întreg teritoriul țării. </a:t>
            </a:r>
            <a:endParaRPr lang="en-US" sz="2700" dirty="0">
              <a:solidFill>
                <a:prstClr val="black"/>
              </a:solidFill>
              <a:latin typeface="Times Neue Roman" panose="020B0604020202020204" charset="0"/>
              <a:cs typeface="Segoe UI Light" panose="020B0502040204020203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ro-RO" sz="2700" b="1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FNGCIMM SA-IFN este înscris ca instituție financiară nebancară în Registrul Special al BNR </a:t>
            </a:r>
            <a:r>
              <a:rPr lang="ro-RO" sz="2700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și funcționează sub supravegherea prudențială a Băncii Naționale a României, în conformitate cu Legea nr. 93/2009 privind instituţiile financiare nebancare.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A4B62-960F-20F9-E984-B8D60E26A547}"/>
              </a:ext>
            </a:extLst>
          </p:cNvPr>
          <p:cNvSpPr txBox="1"/>
          <p:nvPr/>
        </p:nvSpPr>
        <p:spPr>
          <a:xfrm>
            <a:off x="719453" y="6684938"/>
            <a:ext cx="7689273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o-RO" sz="2700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Misiunea </a:t>
            </a:r>
            <a:r>
              <a:rPr lang="ro-RO" sz="2700" b="1" dirty="0">
                <a:solidFill>
                  <a:prstClr val="black"/>
                </a:solidFill>
                <a:latin typeface="Times Neue Roman" panose="020B0604020202020204" charset="0"/>
                <a:cs typeface="Segoe UI" panose="020B0502040204020203" pitchFamily="34" charset="0"/>
              </a:rPr>
              <a:t>Fondul</a:t>
            </a:r>
            <a:r>
              <a:rPr lang="en-US" sz="2700" b="1" dirty="0" err="1">
                <a:solidFill>
                  <a:prstClr val="black"/>
                </a:solidFill>
                <a:latin typeface="Times Neue Roman" panose="020B0604020202020204" charset="0"/>
                <a:cs typeface="Segoe UI" panose="020B0502040204020203" pitchFamily="34" charset="0"/>
              </a:rPr>
              <a:t>ui</a:t>
            </a:r>
            <a:r>
              <a:rPr lang="ro-RO" sz="2700" b="1" dirty="0">
                <a:solidFill>
                  <a:prstClr val="black"/>
                </a:solidFill>
                <a:latin typeface="Times Neue Roman" panose="020B0604020202020204" charset="0"/>
                <a:cs typeface="Segoe UI" panose="020B0502040204020203" pitchFamily="34" charset="0"/>
              </a:rPr>
              <a:t> Naţional de Garantare a Creditelor pentru Întreprinderile Mici şi Mijlocii S.A.-IFN</a:t>
            </a:r>
            <a:r>
              <a:rPr lang="ro-RO" sz="2700" dirty="0">
                <a:solidFill>
                  <a:prstClr val="black"/>
                </a:solidFill>
                <a:latin typeface="Times Neue Roman" panose="020B0604020202020204" charset="0"/>
                <a:cs typeface="Segoe UI Light" panose="020B0502040204020203" pitchFamily="34" charset="0"/>
              </a:rPr>
              <a:t> este de a susține accesul la finanţare al întreprinderilor mici şi mijlocii, precum și a altor categorii de beneficiari prevăzute în programele guvernamentale date în administrare.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8495F-531B-B34E-5F56-9DAB41E7924B}"/>
              </a:ext>
            </a:extLst>
          </p:cNvPr>
          <p:cNvSpPr txBox="1"/>
          <p:nvPr/>
        </p:nvSpPr>
        <p:spPr>
          <a:xfrm>
            <a:off x="2686925" y="5946149"/>
            <a:ext cx="375432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 err="1">
                <a:solidFill>
                  <a:srgbClr val="00AEE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Despre</a:t>
            </a:r>
            <a:r>
              <a:rPr lang="en-US" sz="4500" dirty="0">
                <a:solidFill>
                  <a:srgbClr val="00AEE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500" dirty="0" err="1">
                <a:solidFill>
                  <a:srgbClr val="00AEE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noi</a:t>
            </a:r>
            <a:endParaRPr lang="ro-RO" sz="4500" dirty="0">
              <a:solidFill>
                <a:prstClr val="black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2546EF7-24E0-AAFC-9245-3985DCE06950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0" y="36784"/>
            <a:ext cx="5791200" cy="5791178"/>
            <a:chOff x="0" y="0"/>
            <a:chExt cx="6350000" cy="634997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CFD3B44-54C9-237E-711A-449C474BA67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00265" t="-23693" r="-154262" b="-114745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58198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9206" y="2398487"/>
            <a:ext cx="7868420" cy="71978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74196" y="2462060"/>
            <a:ext cx="8350680" cy="71342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74126" y="453218"/>
            <a:ext cx="5607285" cy="971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8"/>
              </a:lnSpc>
              <a:spcBef>
                <a:spcPct val="0"/>
              </a:spcBef>
            </a:pPr>
            <a:r>
              <a:rPr lang="en-US" sz="6415" u="none">
                <a:solidFill>
                  <a:srgbClr val="00AEEF"/>
                </a:solidFill>
                <a:latin typeface="Times Neue Roman Bold"/>
              </a:rPr>
              <a:t>EVOLUȚII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AD69C1FB-8CA2-9499-33F5-04688EF4C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13306"/>
            <a:ext cx="2339518" cy="17312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9600" y="2199547"/>
            <a:ext cx="8820083" cy="68491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7850" y="657973"/>
            <a:ext cx="8307043" cy="89710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330892" y="438150"/>
            <a:ext cx="863319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900">
                <a:solidFill>
                  <a:srgbClr val="00AEEF"/>
                </a:solidFill>
                <a:latin typeface="Times Neue Roman Bold"/>
              </a:rPr>
              <a:t>REȚEA TERITORIALĂ </a:t>
            </a:r>
          </a:p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Times Neue Roman Bold"/>
              </a:rPr>
              <a:t>adaptată regiunilor de dezvoltare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67000" y="2781300"/>
            <a:ext cx="3612909" cy="33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0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Galați</a:t>
            </a:r>
            <a:endParaRPr lang="en-US" sz="2000" b="1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218225" y="5989020"/>
            <a:ext cx="218923" cy="107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5"/>
              </a:lnSpc>
            </a:pPr>
            <a:r>
              <a:rPr lang="en-US" sz="6246">
                <a:solidFill>
                  <a:srgbClr val="00AEEF"/>
                </a:solidFill>
                <a:latin typeface="Canva Sans Bold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05B8AC-383E-8D26-EC24-A694DB705198}"/>
              </a:ext>
            </a:extLst>
          </p:cNvPr>
          <p:cNvSpPr/>
          <p:nvPr/>
        </p:nvSpPr>
        <p:spPr>
          <a:xfrm>
            <a:off x="15392400" y="58293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33400" y="268978"/>
            <a:ext cx="15773399" cy="1399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GARANȚII ACORDATE 2002-2022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554"/>
          <a:stretch>
            <a:fillRect/>
          </a:stretch>
        </p:blipFill>
        <p:spPr>
          <a:xfrm>
            <a:off x="990600" y="2195091"/>
            <a:ext cx="16572040" cy="7832249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6A94A71B-AFF3-F9BB-9FE9-DCF5954B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8978"/>
            <a:ext cx="2339518" cy="17312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Chart&#10;&#10;Description automatically generated with medium confidence">
            <a:extLst>
              <a:ext uri="{FF2B5EF4-FFF2-40B4-BE49-F238E27FC236}">
                <a16:creationId xmlns:a16="http://schemas.microsoft.com/office/drawing/2014/main" id="{4B142EB5-D2B5-5289-F802-90BF595D9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2150960"/>
            <a:ext cx="16929993" cy="7255937"/>
            <a:chOff x="0" y="-38100"/>
            <a:chExt cx="19772626" cy="9674582"/>
          </a:xfrm>
        </p:grpSpPr>
        <p:sp>
          <p:nvSpPr>
            <p:cNvPr id="3" name="TextBox 3"/>
            <p:cNvSpPr txBox="1"/>
            <p:nvPr/>
          </p:nvSpPr>
          <p:spPr>
            <a:xfrm>
              <a:off x="2772105" y="-38100"/>
              <a:ext cx="2059778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Total garantii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054454" y="-38100"/>
              <a:ext cx="1827490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IMM Invest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104515" y="-38100"/>
              <a:ext cx="1616341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IMM Prod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943428" y="-38100"/>
              <a:ext cx="2608917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Garant Construct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774916" y="-38100"/>
              <a:ext cx="2295887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OUG37 PF+PJ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56971" y="415610"/>
              <a:ext cx="1204233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OUG90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283775" y="415610"/>
              <a:ext cx="4627178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 dirty="0">
                  <a:solidFill>
                    <a:srgbClr val="FFFFFF"/>
                  </a:solidFill>
                  <a:latin typeface="Times Neue Roman"/>
                </a:rPr>
                <a:t>N</a:t>
              </a:r>
              <a:r>
                <a:rPr lang="ro-RO" sz="2246" dirty="0">
                  <a:solidFill>
                    <a:srgbClr val="FFFFFF"/>
                  </a:solidFill>
                  <a:latin typeface="Times Neue Roman"/>
                </a:rPr>
                <a:t>oua</a:t>
              </a:r>
              <a:r>
                <a:rPr lang="en-US" sz="2246" dirty="0">
                  <a:solidFill>
                    <a:srgbClr val="FFFFFF"/>
                  </a:solidFill>
                  <a:latin typeface="Times Neue Roman"/>
                </a:rPr>
                <a:t> C</a:t>
              </a:r>
              <a:r>
                <a:rPr lang="ro-RO" sz="2246" dirty="0">
                  <a:solidFill>
                    <a:srgbClr val="FFFFFF"/>
                  </a:solidFill>
                  <a:latin typeface="Times Neue Roman"/>
                </a:rPr>
                <a:t>asă</a:t>
              </a:r>
              <a:r>
                <a:rPr lang="en-US" sz="2246" dirty="0">
                  <a:solidFill>
                    <a:srgbClr val="FFFFFF"/>
                  </a:solidFill>
                  <a:latin typeface="Times Neue Roman"/>
                </a:rPr>
                <a:t>/P</a:t>
              </a:r>
              <a:r>
                <a:rPr lang="ro-RO" sz="2246" dirty="0">
                  <a:solidFill>
                    <a:srgbClr val="FFFFFF"/>
                  </a:solidFill>
                  <a:latin typeface="Times Neue Roman"/>
                </a:rPr>
                <a:t>rima</a:t>
              </a:r>
              <a:r>
                <a:rPr lang="en-US" sz="2246" dirty="0">
                  <a:solidFill>
                    <a:srgbClr val="FFFFFF"/>
                  </a:solidFill>
                  <a:latin typeface="Times Neue Roman"/>
                </a:rPr>
                <a:t> C</a:t>
              </a:r>
              <a:r>
                <a:rPr lang="ro-RO" sz="2246" dirty="0">
                  <a:solidFill>
                    <a:srgbClr val="FFFFFF"/>
                  </a:solidFill>
                  <a:latin typeface="Times Neue Roman"/>
                </a:rPr>
                <a:t>asă</a:t>
              </a:r>
              <a:endParaRPr lang="en-US" sz="2246" dirty="0">
                <a:solidFill>
                  <a:srgbClr val="FFFFFF"/>
                </a:solidFill>
                <a:latin typeface="Times Neue Roman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133526" y="415611"/>
              <a:ext cx="2852412" cy="494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 dirty="0">
                  <a:solidFill>
                    <a:srgbClr val="FFFFFF"/>
                  </a:solidFill>
                  <a:latin typeface="Times Neue Roman"/>
                </a:rPr>
                <a:t>IMM Invest P</a:t>
              </a:r>
              <a:r>
                <a:rPr lang="ro-RO" sz="2246" dirty="0">
                  <a:solidFill>
                    <a:srgbClr val="FFFFFF"/>
                  </a:solidFill>
                  <a:latin typeface="Times Neue Roman"/>
                </a:rPr>
                <a:t>lus</a:t>
              </a:r>
              <a:endParaRPr lang="en-US" sz="2246" dirty="0">
                <a:solidFill>
                  <a:srgbClr val="FFFFFF"/>
                </a:solidFill>
                <a:latin typeface="Times Neue Roman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347400" y="869319"/>
              <a:ext cx="509124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Garantii din surse in administrare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661218" y="869319"/>
              <a:ext cx="3834290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Garantii din surse proprii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283076" y="104598"/>
              <a:ext cx="13247326" cy="1151934"/>
              <a:chOff x="593095" y="-1087966"/>
              <a:chExt cx="8256746" cy="71797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93095" y="-108796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638907" y="-108796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539938" y="-108796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6309366" y="-108796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8697442" y="-108796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892544" y="-80518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5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5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4F13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405113" y="-80518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7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7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7051125" y="-80518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5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5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2198217" y="-522393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90FADA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6133471" y="-522393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3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3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1616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 rot="-2700000">
              <a:off x="1223869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 rot="-2700000">
              <a:off x="2580392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2013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 rot="-2700000">
              <a:off x="3936916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2014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 rot="-2700000">
              <a:off x="5293439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 rot="-2700000">
              <a:off x="6649963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2016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 rot="-2700000">
              <a:off x="8006486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2017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 rot="-2700000">
              <a:off x="9363010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2018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 rot="-2700000">
              <a:off x="10719533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2019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 rot="-2700000">
              <a:off x="12076057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2020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-2700000">
              <a:off x="12449706" y="9144672"/>
              <a:ext cx="1912305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 dirty="0">
                  <a:solidFill>
                    <a:srgbClr val="FFFFFF"/>
                  </a:solidFill>
                  <a:latin typeface="Times Neue Roman"/>
                </a:rPr>
                <a:t>2020 </a:t>
              </a:r>
              <a:r>
                <a:rPr lang="en-US" sz="2246" dirty="0" err="1">
                  <a:solidFill>
                    <a:srgbClr val="FFFFFF"/>
                  </a:solidFill>
                  <a:latin typeface="Times Neue Roman"/>
                </a:rPr>
                <a:t>detalii</a:t>
              </a:r>
              <a:endParaRPr lang="en-US" sz="2246" dirty="0">
                <a:solidFill>
                  <a:srgbClr val="FFFFFF"/>
                </a:solidFill>
                <a:latin typeface="Times Neue Roman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 rot="-2700000">
              <a:off x="14789104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2021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 rot="-2700000">
              <a:off x="15252975" y="9107301"/>
              <a:ext cx="1806604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2021 detalii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-2700000">
              <a:off x="17502151" y="8737552"/>
              <a:ext cx="760796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2022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 rot="-2700000">
              <a:off x="17966022" y="9107301"/>
              <a:ext cx="1806604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2022 detalii</a:t>
              </a:r>
            </a:p>
          </p:txBody>
        </p: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1331499" y="1850158"/>
              <a:ext cx="18424424" cy="6460755"/>
              <a:chOff x="0" y="0"/>
              <a:chExt cx="11483510" cy="402683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-6350"/>
                <a:ext cx="1148351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483510" h="12700">
                    <a:moveTo>
                      <a:pt x="0" y="0"/>
                    </a:moveTo>
                    <a:lnTo>
                      <a:pt x="11483510" y="0"/>
                    </a:lnTo>
                    <a:lnTo>
                      <a:pt x="1148351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0" y="1000359"/>
                <a:ext cx="1148351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483510" h="12700">
                    <a:moveTo>
                      <a:pt x="0" y="0"/>
                    </a:moveTo>
                    <a:lnTo>
                      <a:pt x="11483510" y="0"/>
                    </a:lnTo>
                    <a:lnTo>
                      <a:pt x="1148351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0" y="2007068"/>
                <a:ext cx="1148351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483510" h="12700">
                    <a:moveTo>
                      <a:pt x="0" y="0"/>
                    </a:moveTo>
                    <a:lnTo>
                      <a:pt x="11483510" y="0"/>
                    </a:lnTo>
                    <a:lnTo>
                      <a:pt x="1148351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0" y="3013777"/>
                <a:ext cx="1148351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483510" h="12700">
                    <a:moveTo>
                      <a:pt x="0" y="0"/>
                    </a:moveTo>
                    <a:lnTo>
                      <a:pt x="11483510" y="0"/>
                    </a:lnTo>
                    <a:lnTo>
                      <a:pt x="1148351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0" y="4020486"/>
                <a:ext cx="1148351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483510" h="12700">
                    <a:moveTo>
                      <a:pt x="0" y="0"/>
                    </a:moveTo>
                    <a:lnTo>
                      <a:pt x="11483510" y="0"/>
                    </a:lnTo>
                    <a:lnTo>
                      <a:pt x="1148351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</p:sp>
        </p:grpSp>
        <p:sp>
          <p:nvSpPr>
            <p:cNvPr id="44" name="TextBox 44"/>
            <p:cNvSpPr txBox="1"/>
            <p:nvPr/>
          </p:nvSpPr>
          <p:spPr>
            <a:xfrm>
              <a:off x="0" y="1585203"/>
              <a:ext cx="1141321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20,000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200392"/>
              <a:ext cx="1141321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15,000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4815580"/>
              <a:ext cx="1141321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10,000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90263" y="6430769"/>
              <a:ext cx="951059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5,000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55800" y="8045958"/>
              <a:ext cx="285521" cy="49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44"/>
                </a:lnSpc>
              </a:pPr>
              <a:r>
                <a:rPr lang="en-US" sz="2246">
                  <a:solidFill>
                    <a:srgbClr val="FFFFFF"/>
                  </a:solidFill>
                  <a:latin typeface="Times Neue Roman"/>
                </a:rPr>
                <a:t>0 </a:t>
              </a:r>
            </a:p>
          </p:txBody>
        </p: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1331499" y="1850159"/>
              <a:ext cx="18427437" cy="6460756"/>
              <a:chOff x="0" y="0"/>
              <a:chExt cx="11485388" cy="402683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2676329"/>
                <a:ext cx="492150" cy="135050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50508">
                    <a:moveTo>
                      <a:pt x="0" y="1350507"/>
                    </a:moveTo>
                    <a:lnTo>
                      <a:pt x="0" y="39372"/>
                    </a:ln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9" y="11531"/>
                    </a:cubicBezTo>
                    <a:cubicBezTo>
                      <a:pt x="488002" y="18915"/>
                      <a:pt x="492150" y="28929"/>
                      <a:pt x="492150" y="39372"/>
                    </a:cubicBezTo>
                    <a:lnTo>
                      <a:pt x="492150" y="1350507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845489" y="2630624"/>
                <a:ext cx="492150" cy="1396212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96212">
                    <a:moveTo>
                      <a:pt x="0" y="1396212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96212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1690978" y="2726060"/>
                <a:ext cx="492150" cy="1300776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00776">
                    <a:moveTo>
                      <a:pt x="0" y="1300776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00776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2536468" y="2644114"/>
                <a:ext cx="492150" cy="1382723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82723">
                    <a:moveTo>
                      <a:pt x="0" y="1382722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1382722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3381957" y="3028677"/>
                <a:ext cx="492151" cy="99816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998160">
                    <a:moveTo>
                      <a:pt x="0" y="99815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998159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227446" y="2938878"/>
                <a:ext cx="492151" cy="1087958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087958">
                    <a:moveTo>
                      <a:pt x="0" y="1087958"/>
                    </a:moveTo>
                    <a:lnTo>
                      <a:pt x="0" y="39372"/>
                    </a:lnTo>
                    <a:cubicBezTo>
                      <a:pt x="0" y="17628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8"/>
                      <a:pt x="492150" y="39372"/>
                    </a:cubicBezTo>
                    <a:lnTo>
                      <a:pt x="492150" y="1087958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5072935" y="3098945"/>
                <a:ext cx="492150" cy="927891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927891">
                    <a:moveTo>
                      <a:pt x="0" y="927891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927891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5918424" y="3281159"/>
                <a:ext cx="492150" cy="7456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745677">
                    <a:moveTo>
                      <a:pt x="0" y="745677"/>
                    </a:moveTo>
                    <a:lnTo>
                      <a:pt x="0" y="39372"/>
                    </a:lnTo>
                    <a:cubicBezTo>
                      <a:pt x="0" y="17628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8"/>
                      <a:pt x="492151" y="39372"/>
                    </a:cubicBezTo>
                    <a:lnTo>
                      <a:pt x="492151" y="745677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6763913" y="651031"/>
                <a:ext cx="492151" cy="337580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375805">
                    <a:moveTo>
                      <a:pt x="0" y="3375805"/>
                    </a:moveTo>
                    <a:lnTo>
                      <a:pt x="0" y="39372"/>
                    </a:lnTo>
                    <a:cubicBezTo>
                      <a:pt x="0" y="28930"/>
                      <a:pt x="4148" y="18916"/>
                      <a:pt x="11532" y="11532"/>
                    </a:cubicBezTo>
                    <a:cubicBezTo>
                      <a:pt x="18916" y="4148"/>
                      <a:pt x="28931" y="0"/>
                      <a:pt x="39373" y="0"/>
                    </a:cubicBezTo>
                    <a:lnTo>
                      <a:pt x="452779" y="0"/>
                    </a:lnTo>
                    <a:cubicBezTo>
                      <a:pt x="463221" y="0"/>
                      <a:pt x="473236" y="4148"/>
                      <a:pt x="480619" y="11532"/>
                    </a:cubicBezTo>
                    <a:cubicBezTo>
                      <a:pt x="488003" y="18916"/>
                      <a:pt x="492151" y="28930"/>
                      <a:pt x="492151" y="39372"/>
                    </a:cubicBezTo>
                    <a:lnTo>
                      <a:pt x="492151" y="3375805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7607524" y="644931"/>
                <a:ext cx="495908" cy="3381905"/>
              </a:xfrm>
              <a:custGeom>
                <a:avLst/>
                <a:gdLst/>
                <a:ahLst/>
                <a:cxnLst/>
                <a:rect l="l" t="t" r="r" b="b"/>
                <a:pathLst>
                  <a:path w="495908" h="3381905">
                    <a:moveTo>
                      <a:pt x="1879" y="3381905"/>
                    </a:moveTo>
                    <a:lnTo>
                      <a:pt x="1879" y="45875"/>
                    </a:lnTo>
                    <a:cubicBezTo>
                      <a:pt x="0" y="34385"/>
                      <a:pt x="3303" y="22652"/>
                      <a:pt x="10900" y="13830"/>
                    </a:cubicBezTo>
                    <a:cubicBezTo>
                      <a:pt x="18497" y="5008"/>
                      <a:pt x="29609" y="0"/>
                      <a:pt x="41251" y="153"/>
                    </a:cubicBezTo>
                    <a:lnTo>
                      <a:pt x="454657" y="153"/>
                    </a:lnTo>
                    <a:cubicBezTo>
                      <a:pt x="466299" y="0"/>
                      <a:pt x="477410" y="5008"/>
                      <a:pt x="485008" y="13830"/>
                    </a:cubicBezTo>
                    <a:cubicBezTo>
                      <a:pt x="492605" y="22652"/>
                      <a:pt x="495908" y="34385"/>
                      <a:pt x="494029" y="45875"/>
                    </a:cubicBezTo>
                    <a:lnTo>
                      <a:pt x="494029" y="3381905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8454892" y="528615"/>
                <a:ext cx="492151" cy="349822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98221">
                    <a:moveTo>
                      <a:pt x="0" y="3498221"/>
                    </a:moveTo>
                    <a:lnTo>
                      <a:pt x="0" y="39372"/>
                    </a:lnTo>
                    <a:cubicBezTo>
                      <a:pt x="0" y="28930"/>
                      <a:pt x="4147" y="18916"/>
                      <a:pt x="11532" y="11532"/>
                    </a:cubicBezTo>
                    <a:cubicBezTo>
                      <a:pt x="18915" y="4148"/>
                      <a:pt x="28930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8" y="11532"/>
                    </a:cubicBezTo>
                    <a:cubicBezTo>
                      <a:pt x="488002" y="18916"/>
                      <a:pt x="492150" y="28930"/>
                      <a:pt x="492150" y="39372"/>
                    </a:cubicBezTo>
                    <a:lnTo>
                      <a:pt x="492150" y="3498221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9298502" y="524327"/>
                <a:ext cx="495908" cy="3502509"/>
              </a:xfrm>
              <a:custGeom>
                <a:avLst/>
                <a:gdLst/>
                <a:ahLst/>
                <a:cxnLst/>
                <a:rect l="l" t="t" r="r" b="b"/>
                <a:pathLst>
                  <a:path w="495908" h="3502509">
                    <a:moveTo>
                      <a:pt x="1879" y="3502509"/>
                    </a:moveTo>
                    <a:lnTo>
                      <a:pt x="1879" y="45875"/>
                    </a:lnTo>
                    <a:cubicBezTo>
                      <a:pt x="0" y="34385"/>
                      <a:pt x="3303" y="22653"/>
                      <a:pt x="10900" y="13830"/>
                    </a:cubicBezTo>
                    <a:cubicBezTo>
                      <a:pt x="18498" y="5008"/>
                      <a:pt x="29609" y="0"/>
                      <a:pt x="41251" y="153"/>
                    </a:cubicBezTo>
                    <a:lnTo>
                      <a:pt x="454658" y="153"/>
                    </a:lnTo>
                    <a:cubicBezTo>
                      <a:pt x="466300" y="0"/>
                      <a:pt x="477411" y="5008"/>
                      <a:pt x="485009" y="13830"/>
                    </a:cubicBezTo>
                    <a:cubicBezTo>
                      <a:pt x="492606" y="22653"/>
                      <a:pt x="495909" y="34385"/>
                      <a:pt x="494030" y="45875"/>
                    </a:cubicBezTo>
                    <a:lnTo>
                      <a:pt x="494030" y="3502509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10145871" y="77207"/>
                <a:ext cx="492150" cy="394963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949630">
                    <a:moveTo>
                      <a:pt x="0" y="394962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7" y="0"/>
                    </a:lnTo>
                    <a:cubicBezTo>
                      <a:pt x="474522" y="0"/>
                      <a:pt x="492149" y="17627"/>
                      <a:pt x="492149" y="39372"/>
                    </a:cubicBezTo>
                    <a:lnTo>
                      <a:pt x="492149" y="3949629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10989480" y="70704"/>
                <a:ext cx="495908" cy="3956132"/>
              </a:xfrm>
              <a:custGeom>
                <a:avLst/>
                <a:gdLst/>
                <a:ahLst/>
                <a:cxnLst/>
                <a:rect l="l" t="t" r="r" b="b"/>
                <a:pathLst>
                  <a:path w="495908" h="3956132">
                    <a:moveTo>
                      <a:pt x="1879" y="3956132"/>
                    </a:moveTo>
                    <a:lnTo>
                      <a:pt x="1879" y="45875"/>
                    </a:lnTo>
                    <a:cubicBezTo>
                      <a:pt x="0" y="34385"/>
                      <a:pt x="3303" y="22653"/>
                      <a:pt x="10900" y="13830"/>
                    </a:cubicBezTo>
                    <a:cubicBezTo>
                      <a:pt x="18498" y="5008"/>
                      <a:pt x="29609" y="0"/>
                      <a:pt x="41251" y="153"/>
                    </a:cubicBezTo>
                    <a:lnTo>
                      <a:pt x="454658" y="153"/>
                    </a:lnTo>
                    <a:cubicBezTo>
                      <a:pt x="466300" y="0"/>
                      <a:pt x="477412" y="5008"/>
                      <a:pt x="485009" y="13830"/>
                    </a:cubicBezTo>
                    <a:cubicBezTo>
                      <a:pt x="492606" y="22653"/>
                      <a:pt x="495909" y="34385"/>
                      <a:pt x="494030" y="45875"/>
                    </a:cubicBezTo>
                    <a:lnTo>
                      <a:pt x="494030" y="3956132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64" name="Freeform 64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7609403" y="727137"/>
                <a:ext cx="492150" cy="329970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299700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3299699"/>
                    </a:lnTo>
                    <a:lnTo>
                      <a:pt x="0" y="3299699"/>
                    </a:lnTo>
                    <a:close/>
                  </a:path>
                </a:pathLst>
              </a:custGeom>
              <a:solidFill>
                <a:srgbClr val="90FADA"/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9300381" y="583284"/>
                <a:ext cx="492151" cy="3443553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43553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3443552"/>
                    </a:lnTo>
                    <a:lnTo>
                      <a:pt x="0" y="3443552"/>
                    </a:lnTo>
                    <a:close/>
                  </a:path>
                </a:pathLst>
              </a:custGeom>
              <a:solidFill>
                <a:srgbClr val="90FADA"/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90FADA"/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10991359" y="127616"/>
                <a:ext cx="492151" cy="389922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899220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3899220"/>
                    </a:lnTo>
                    <a:lnTo>
                      <a:pt x="0" y="3899220"/>
                    </a:lnTo>
                    <a:close/>
                  </a:path>
                </a:pathLst>
              </a:custGeom>
              <a:solidFill>
                <a:srgbClr val="90FADA"/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3" name="Freeform 83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4" name="Freeform 84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7609403" y="1157409"/>
                <a:ext cx="492150" cy="286942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869427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869427"/>
                    </a:lnTo>
                    <a:lnTo>
                      <a:pt x="0" y="2869427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300381" y="1055128"/>
                <a:ext cx="492151" cy="2971709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971709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971708"/>
                    </a:lnTo>
                    <a:lnTo>
                      <a:pt x="0" y="2971708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DE59"/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10991359" y="511802"/>
                <a:ext cx="492151" cy="351503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515035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3515034"/>
                    </a:lnTo>
                    <a:lnTo>
                      <a:pt x="0" y="3515034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7609403" y="1157409"/>
                <a:ext cx="492150" cy="286942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869427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869427"/>
                    </a:lnTo>
                    <a:lnTo>
                      <a:pt x="0" y="2869427"/>
                    </a:lnTo>
                    <a:close/>
                  </a:path>
                </a:pathLst>
              </a:custGeom>
              <a:solidFill>
                <a:srgbClr val="FF66C4"/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103" name="Freeform 103"/>
              <p:cNvSpPr/>
              <p:nvPr/>
            </p:nvSpPr>
            <p:spPr>
              <a:xfrm>
                <a:off x="9300381" y="1055128"/>
                <a:ext cx="492151" cy="2971709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971709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971708"/>
                    </a:lnTo>
                    <a:lnTo>
                      <a:pt x="0" y="2971708"/>
                    </a:lnTo>
                    <a:close/>
                  </a:path>
                </a:pathLst>
              </a:custGeom>
              <a:solidFill>
                <a:srgbClr val="FF66C4"/>
              </a:solidFill>
            </p:spPr>
          </p:sp>
          <p:sp>
            <p:nvSpPr>
              <p:cNvPr id="104" name="Freeform 104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FF66C4"/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10991359" y="1986937"/>
                <a:ext cx="492151" cy="203990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039900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039899"/>
                    </a:lnTo>
                    <a:lnTo>
                      <a:pt x="0" y="2039899"/>
                    </a:lnTo>
                    <a:close/>
                  </a:path>
                </a:pathLst>
              </a:custGeom>
              <a:solidFill>
                <a:srgbClr val="FF66C4"/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7609403" y="1566259"/>
                <a:ext cx="492150" cy="24605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460577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460577"/>
                    </a:lnTo>
                    <a:lnTo>
                      <a:pt x="0" y="2460577"/>
                    </a:lnTo>
                    <a:close/>
                  </a:path>
                </a:pathLst>
              </a:custGeom>
              <a:solidFill>
                <a:srgbClr val="64F132"/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9300381" y="1424116"/>
                <a:ext cx="492151" cy="260272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602720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602720"/>
                    </a:lnTo>
                    <a:lnTo>
                      <a:pt x="0" y="2602720"/>
                    </a:lnTo>
                    <a:close/>
                  </a:path>
                </a:pathLst>
              </a:custGeom>
              <a:solidFill>
                <a:srgbClr val="64F132"/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64F132"/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10991359" y="2210742"/>
                <a:ext cx="492151" cy="1816094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816094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1816094"/>
                    </a:lnTo>
                    <a:lnTo>
                      <a:pt x="0" y="1816094"/>
                    </a:lnTo>
                    <a:close/>
                  </a:path>
                </a:pathLst>
              </a:custGeom>
              <a:solidFill>
                <a:srgbClr val="64F132"/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0" y="2676329"/>
                <a:ext cx="492150" cy="135050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50508">
                    <a:moveTo>
                      <a:pt x="0" y="1350507"/>
                    </a:moveTo>
                    <a:lnTo>
                      <a:pt x="0" y="39372"/>
                    </a:ln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9" y="11531"/>
                    </a:cubicBezTo>
                    <a:cubicBezTo>
                      <a:pt x="488002" y="18915"/>
                      <a:pt x="492150" y="28929"/>
                      <a:pt x="492150" y="39372"/>
                    </a:cubicBezTo>
                    <a:lnTo>
                      <a:pt x="492150" y="1350507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845489" y="2630624"/>
                <a:ext cx="492150" cy="1396212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96212">
                    <a:moveTo>
                      <a:pt x="0" y="1396212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96212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1690978" y="2726060"/>
                <a:ext cx="492150" cy="1300776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00776">
                    <a:moveTo>
                      <a:pt x="0" y="1300776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00776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3" name="Freeform 123"/>
              <p:cNvSpPr/>
              <p:nvPr/>
            </p:nvSpPr>
            <p:spPr>
              <a:xfrm>
                <a:off x="2536468" y="2644114"/>
                <a:ext cx="492150" cy="1382723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82723">
                    <a:moveTo>
                      <a:pt x="0" y="1382722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1382722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4" name="Freeform 124"/>
              <p:cNvSpPr/>
              <p:nvPr/>
            </p:nvSpPr>
            <p:spPr>
              <a:xfrm>
                <a:off x="3381957" y="3028677"/>
                <a:ext cx="492151" cy="99816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998160">
                    <a:moveTo>
                      <a:pt x="0" y="99815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998159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4227446" y="2938878"/>
                <a:ext cx="492151" cy="1087958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087958">
                    <a:moveTo>
                      <a:pt x="0" y="1087958"/>
                    </a:moveTo>
                    <a:lnTo>
                      <a:pt x="0" y="39372"/>
                    </a:lnTo>
                    <a:cubicBezTo>
                      <a:pt x="0" y="17628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8"/>
                      <a:pt x="492150" y="39372"/>
                    </a:cubicBezTo>
                    <a:lnTo>
                      <a:pt x="492150" y="1087958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5072935" y="3098945"/>
                <a:ext cx="492150" cy="927891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927891">
                    <a:moveTo>
                      <a:pt x="0" y="927891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927891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5918424" y="3281159"/>
                <a:ext cx="492150" cy="7456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745677">
                    <a:moveTo>
                      <a:pt x="0" y="745677"/>
                    </a:moveTo>
                    <a:lnTo>
                      <a:pt x="0" y="39372"/>
                    </a:lnTo>
                    <a:cubicBezTo>
                      <a:pt x="0" y="17628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8"/>
                      <a:pt x="492151" y="39372"/>
                    </a:cubicBezTo>
                    <a:lnTo>
                      <a:pt x="492151" y="745677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6763913" y="651031"/>
                <a:ext cx="492151" cy="337580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375805">
                    <a:moveTo>
                      <a:pt x="0" y="3375805"/>
                    </a:moveTo>
                    <a:lnTo>
                      <a:pt x="0" y="39372"/>
                    </a:lnTo>
                    <a:cubicBezTo>
                      <a:pt x="0" y="28930"/>
                      <a:pt x="4148" y="18916"/>
                      <a:pt x="11532" y="11532"/>
                    </a:cubicBezTo>
                    <a:cubicBezTo>
                      <a:pt x="18916" y="4148"/>
                      <a:pt x="28931" y="0"/>
                      <a:pt x="39373" y="0"/>
                    </a:cubicBezTo>
                    <a:lnTo>
                      <a:pt x="452779" y="0"/>
                    </a:lnTo>
                    <a:cubicBezTo>
                      <a:pt x="463221" y="0"/>
                      <a:pt x="473236" y="4148"/>
                      <a:pt x="480619" y="11532"/>
                    </a:cubicBezTo>
                    <a:cubicBezTo>
                      <a:pt x="488003" y="18916"/>
                      <a:pt x="492151" y="28930"/>
                      <a:pt x="492151" y="39372"/>
                    </a:cubicBezTo>
                    <a:lnTo>
                      <a:pt x="492151" y="3375805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7609403" y="1566259"/>
                <a:ext cx="492150" cy="24605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460577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460577"/>
                    </a:lnTo>
                    <a:lnTo>
                      <a:pt x="0" y="2460577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8454892" y="528615"/>
                <a:ext cx="492151" cy="349822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98221">
                    <a:moveTo>
                      <a:pt x="0" y="3498221"/>
                    </a:moveTo>
                    <a:lnTo>
                      <a:pt x="0" y="39372"/>
                    </a:lnTo>
                    <a:cubicBezTo>
                      <a:pt x="0" y="28930"/>
                      <a:pt x="4147" y="18916"/>
                      <a:pt x="11532" y="11532"/>
                    </a:cubicBezTo>
                    <a:cubicBezTo>
                      <a:pt x="18915" y="4148"/>
                      <a:pt x="28930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8" y="11532"/>
                    </a:cubicBezTo>
                    <a:cubicBezTo>
                      <a:pt x="488002" y="18916"/>
                      <a:pt x="492150" y="28930"/>
                      <a:pt x="492150" y="39372"/>
                    </a:cubicBezTo>
                    <a:lnTo>
                      <a:pt x="492150" y="3498221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300381" y="1424116"/>
                <a:ext cx="492151" cy="260272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602720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602720"/>
                    </a:lnTo>
                    <a:lnTo>
                      <a:pt x="0" y="2602720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10145871" y="77207"/>
                <a:ext cx="492150" cy="394963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949630">
                    <a:moveTo>
                      <a:pt x="0" y="394962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7" y="0"/>
                    </a:lnTo>
                    <a:cubicBezTo>
                      <a:pt x="474522" y="0"/>
                      <a:pt x="492149" y="17627"/>
                      <a:pt x="492149" y="39372"/>
                    </a:cubicBezTo>
                    <a:lnTo>
                      <a:pt x="492149" y="3949629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10991359" y="2211146"/>
                <a:ext cx="492151" cy="181569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815691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1815690"/>
                    </a:lnTo>
                    <a:lnTo>
                      <a:pt x="0" y="1815690"/>
                    </a:lnTo>
                    <a:close/>
                  </a:path>
                </a:pathLst>
              </a:custGeom>
              <a:solidFill>
                <a:srgbClr val="FDBD95"/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0" y="2676329"/>
                <a:ext cx="492150" cy="135050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50508">
                    <a:moveTo>
                      <a:pt x="0" y="1350507"/>
                    </a:moveTo>
                    <a:lnTo>
                      <a:pt x="0" y="39372"/>
                    </a:ln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9" y="11531"/>
                    </a:cubicBezTo>
                    <a:cubicBezTo>
                      <a:pt x="488002" y="18915"/>
                      <a:pt x="492150" y="28929"/>
                      <a:pt x="492150" y="39372"/>
                    </a:cubicBezTo>
                    <a:lnTo>
                      <a:pt x="492150" y="1350507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845489" y="2630624"/>
                <a:ext cx="492150" cy="1396212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96212">
                    <a:moveTo>
                      <a:pt x="0" y="1396212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96212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1690978" y="2726060"/>
                <a:ext cx="492150" cy="1300776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00776">
                    <a:moveTo>
                      <a:pt x="0" y="1300776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00776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2536468" y="2644114"/>
                <a:ext cx="492150" cy="1382723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82723">
                    <a:moveTo>
                      <a:pt x="0" y="1382722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1382722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3381957" y="3028677"/>
                <a:ext cx="492151" cy="99816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998160">
                    <a:moveTo>
                      <a:pt x="0" y="99815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998159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4227446" y="2938878"/>
                <a:ext cx="492151" cy="1087958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087958">
                    <a:moveTo>
                      <a:pt x="0" y="1087958"/>
                    </a:moveTo>
                    <a:lnTo>
                      <a:pt x="0" y="39372"/>
                    </a:lnTo>
                    <a:cubicBezTo>
                      <a:pt x="0" y="17628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8"/>
                      <a:pt x="492150" y="39372"/>
                    </a:cubicBezTo>
                    <a:lnTo>
                      <a:pt x="492150" y="1087958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5072935" y="3098945"/>
                <a:ext cx="492150" cy="927891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927891">
                    <a:moveTo>
                      <a:pt x="0" y="927891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927891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5918424" y="3281159"/>
                <a:ext cx="492150" cy="7456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745677">
                    <a:moveTo>
                      <a:pt x="0" y="745677"/>
                    </a:moveTo>
                    <a:lnTo>
                      <a:pt x="0" y="39372"/>
                    </a:lnTo>
                    <a:cubicBezTo>
                      <a:pt x="0" y="17628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8"/>
                      <a:pt x="492151" y="39372"/>
                    </a:cubicBezTo>
                    <a:lnTo>
                      <a:pt x="492151" y="745677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6763913" y="651031"/>
                <a:ext cx="492151" cy="337580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375805">
                    <a:moveTo>
                      <a:pt x="0" y="3375805"/>
                    </a:moveTo>
                    <a:lnTo>
                      <a:pt x="0" y="39372"/>
                    </a:lnTo>
                    <a:cubicBezTo>
                      <a:pt x="0" y="28930"/>
                      <a:pt x="4148" y="18916"/>
                      <a:pt x="11532" y="11532"/>
                    </a:cubicBezTo>
                    <a:cubicBezTo>
                      <a:pt x="18916" y="4148"/>
                      <a:pt x="28931" y="0"/>
                      <a:pt x="39373" y="0"/>
                    </a:cubicBezTo>
                    <a:lnTo>
                      <a:pt x="452779" y="0"/>
                    </a:lnTo>
                    <a:cubicBezTo>
                      <a:pt x="463221" y="0"/>
                      <a:pt x="473236" y="4148"/>
                      <a:pt x="480619" y="11532"/>
                    </a:cubicBezTo>
                    <a:cubicBezTo>
                      <a:pt x="488003" y="18916"/>
                      <a:pt x="492151" y="28930"/>
                      <a:pt x="492151" y="39372"/>
                    </a:cubicBezTo>
                    <a:lnTo>
                      <a:pt x="492151" y="3375805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3" name="Freeform 143"/>
              <p:cNvSpPr/>
              <p:nvPr/>
            </p:nvSpPr>
            <p:spPr>
              <a:xfrm>
                <a:off x="7609403" y="1617189"/>
                <a:ext cx="492150" cy="240964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409648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409647"/>
                    </a:lnTo>
                    <a:lnTo>
                      <a:pt x="0" y="2409647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4" name="Freeform 144"/>
              <p:cNvSpPr/>
              <p:nvPr/>
            </p:nvSpPr>
            <p:spPr>
              <a:xfrm>
                <a:off x="8454892" y="528615"/>
                <a:ext cx="492151" cy="349822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98221">
                    <a:moveTo>
                      <a:pt x="0" y="3498221"/>
                    </a:moveTo>
                    <a:lnTo>
                      <a:pt x="0" y="39372"/>
                    </a:lnTo>
                    <a:cubicBezTo>
                      <a:pt x="0" y="28930"/>
                      <a:pt x="4147" y="18916"/>
                      <a:pt x="11532" y="11532"/>
                    </a:cubicBezTo>
                    <a:cubicBezTo>
                      <a:pt x="18915" y="4148"/>
                      <a:pt x="28930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8" y="11532"/>
                    </a:cubicBezTo>
                    <a:cubicBezTo>
                      <a:pt x="488002" y="18916"/>
                      <a:pt x="492150" y="28930"/>
                      <a:pt x="492150" y="39372"/>
                    </a:cubicBezTo>
                    <a:lnTo>
                      <a:pt x="492150" y="3498221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300381" y="1479282"/>
                <a:ext cx="492151" cy="2547554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547554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547554"/>
                    </a:lnTo>
                    <a:lnTo>
                      <a:pt x="0" y="2547554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10145871" y="77207"/>
                <a:ext cx="492150" cy="394963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949630">
                    <a:moveTo>
                      <a:pt x="0" y="394962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7" y="0"/>
                    </a:lnTo>
                    <a:cubicBezTo>
                      <a:pt x="474522" y="0"/>
                      <a:pt x="492149" y="17627"/>
                      <a:pt x="492149" y="39372"/>
                    </a:cubicBezTo>
                    <a:lnTo>
                      <a:pt x="492149" y="3949629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10991359" y="2237203"/>
                <a:ext cx="492151" cy="1789634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789634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1789633"/>
                    </a:lnTo>
                    <a:lnTo>
                      <a:pt x="0" y="1789633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0" y="2676329"/>
                <a:ext cx="492150" cy="135050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50508">
                    <a:moveTo>
                      <a:pt x="0" y="1350507"/>
                    </a:moveTo>
                    <a:lnTo>
                      <a:pt x="0" y="39372"/>
                    </a:ln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9" y="11531"/>
                    </a:cubicBezTo>
                    <a:cubicBezTo>
                      <a:pt x="488002" y="18915"/>
                      <a:pt x="492150" y="28929"/>
                      <a:pt x="492150" y="39372"/>
                    </a:cubicBezTo>
                    <a:lnTo>
                      <a:pt x="492150" y="1350507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845489" y="2630624"/>
                <a:ext cx="492150" cy="1396212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96212">
                    <a:moveTo>
                      <a:pt x="0" y="1396212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96212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1690978" y="2726060"/>
                <a:ext cx="492150" cy="1300776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00776">
                    <a:moveTo>
                      <a:pt x="0" y="1300776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00776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2536468" y="2644114"/>
                <a:ext cx="492150" cy="1382723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82723">
                    <a:moveTo>
                      <a:pt x="0" y="1382722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1382722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3381957" y="3028677"/>
                <a:ext cx="492151" cy="99816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998160">
                    <a:moveTo>
                      <a:pt x="0" y="99815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998159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4227446" y="2938878"/>
                <a:ext cx="492151" cy="1087958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087958">
                    <a:moveTo>
                      <a:pt x="0" y="1087958"/>
                    </a:moveTo>
                    <a:lnTo>
                      <a:pt x="0" y="39372"/>
                    </a:lnTo>
                    <a:cubicBezTo>
                      <a:pt x="0" y="17628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8"/>
                      <a:pt x="492150" y="39372"/>
                    </a:cubicBezTo>
                    <a:lnTo>
                      <a:pt x="492150" y="1087958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5072935" y="3098945"/>
                <a:ext cx="492150" cy="927891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927891">
                    <a:moveTo>
                      <a:pt x="0" y="927891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927891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5918424" y="3281159"/>
                <a:ext cx="492150" cy="7456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745677">
                    <a:moveTo>
                      <a:pt x="0" y="745677"/>
                    </a:moveTo>
                    <a:lnTo>
                      <a:pt x="0" y="39372"/>
                    </a:lnTo>
                    <a:cubicBezTo>
                      <a:pt x="0" y="17628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8"/>
                      <a:pt x="492151" y="39372"/>
                    </a:cubicBezTo>
                    <a:lnTo>
                      <a:pt x="492151" y="745677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6763913" y="651031"/>
                <a:ext cx="492151" cy="337580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375805">
                    <a:moveTo>
                      <a:pt x="0" y="3375805"/>
                    </a:moveTo>
                    <a:lnTo>
                      <a:pt x="0" y="39372"/>
                    </a:lnTo>
                    <a:cubicBezTo>
                      <a:pt x="0" y="28930"/>
                      <a:pt x="4148" y="18916"/>
                      <a:pt x="11532" y="11532"/>
                    </a:cubicBezTo>
                    <a:cubicBezTo>
                      <a:pt x="18916" y="4148"/>
                      <a:pt x="28931" y="0"/>
                      <a:pt x="39373" y="0"/>
                    </a:cubicBezTo>
                    <a:lnTo>
                      <a:pt x="452779" y="0"/>
                    </a:lnTo>
                    <a:cubicBezTo>
                      <a:pt x="463221" y="0"/>
                      <a:pt x="473236" y="4148"/>
                      <a:pt x="480619" y="11532"/>
                    </a:cubicBezTo>
                    <a:cubicBezTo>
                      <a:pt x="488003" y="18916"/>
                      <a:pt x="492151" y="28930"/>
                      <a:pt x="492151" y="39372"/>
                    </a:cubicBezTo>
                    <a:lnTo>
                      <a:pt x="492151" y="3375805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7609403" y="1617189"/>
                <a:ext cx="492150" cy="240964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409648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409647"/>
                    </a:lnTo>
                    <a:lnTo>
                      <a:pt x="0" y="2409647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8454892" y="528615"/>
                <a:ext cx="492151" cy="349822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98221">
                    <a:moveTo>
                      <a:pt x="0" y="3498221"/>
                    </a:moveTo>
                    <a:lnTo>
                      <a:pt x="0" y="39372"/>
                    </a:lnTo>
                    <a:cubicBezTo>
                      <a:pt x="0" y="28930"/>
                      <a:pt x="4147" y="18916"/>
                      <a:pt x="11532" y="11532"/>
                    </a:cubicBezTo>
                    <a:cubicBezTo>
                      <a:pt x="18915" y="4148"/>
                      <a:pt x="28930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8" y="11532"/>
                    </a:cubicBezTo>
                    <a:cubicBezTo>
                      <a:pt x="488002" y="18916"/>
                      <a:pt x="492150" y="28930"/>
                      <a:pt x="492150" y="39372"/>
                    </a:cubicBezTo>
                    <a:lnTo>
                      <a:pt x="492150" y="3498221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9300381" y="1479282"/>
                <a:ext cx="492151" cy="2547554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547554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547554"/>
                    </a:lnTo>
                    <a:lnTo>
                      <a:pt x="0" y="2547554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0145871" y="77207"/>
                <a:ext cx="492150" cy="394963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949630">
                    <a:moveTo>
                      <a:pt x="0" y="394962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7" y="0"/>
                    </a:lnTo>
                    <a:cubicBezTo>
                      <a:pt x="474522" y="0"/>
                      <a:pt x="492149" y="17627"/>
                      <a:pt x="492149" y="39372"/>
                    </a:cubicBezTo>
                    <a:lnTo>
                      <a:pt x="492149" y="3949629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91359" y="2319817"/>
                <a:ext cx="492151" cy="170702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707020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1707019"/>
                    </a:lnTo>
                    <a:lnTo>
                      <a:pt x="0" y="1707019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0" y="2676329"/>
                <a:ext cx="492150" cy="135050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50508">
                    <a:moveTo>
                      <a:pt x="0" y="1350507"/>
                    </a:moveTo>
                    <a:lnTo>
                      <a:pt x="0" y="39372"/>
                    </a:ln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9" y="11531"/>
                    </a:cubicBezTo>
                    <a:cubicBezTo>
                      <a:pt x="488002" y="18915"/>
                      <a:pt x="492150" y="28929"/>
                      <a:pt x="492150" y="39372"/>
                    </a:cubicBezTo>
                    <a:lnTo>
                      <a:pt x="492150" y="1350507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3" name="Freeform 163"/>
              <p:cNvSpPr/>
              <p:nvPr/>
            </p:nvSpPr>
            <p:spPr>
              <a:xfrm>
                <a:off x="845489" y="2630624"/>
                <a:ext cx="492150" cy="1396212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96212">
                    <a:moveTo>
                      <a:pt x="0" y="1396212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96212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/>
              <p:nvPr/>
            </p:nvSpPr>
            <p:spPr>
              <a:xfrm>
                <a:off x="1690978" y="2726060"/>
                <a:ext cx="492150" cy="1300776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00776">
                    <a:moveTo>
                      <a:pt x="0" y="1300776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00776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2536468" y="2644114"/>
                <a:ext cx="492150" cy="1382723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82723">
                    <a:moveTo>
                      <a:pt x="0" y="1382722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1382722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3381957" y="3028677"/>
                <a:ext cx="492151" cy="99816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998160">
                    <a:moveTo>
                      <a:pt x="0" y="99815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998159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4227446" y="2938878"/>
                <a:ext cx="492151" cy="1087958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087958">
                    <a:moveTo>
                      <a:pt x="0" y="1087958"/>
                    </a:moveTo>
                    <a:lnTo>
                      <a:pt x="0" y="39372"/>
                    </a:lnTo>
                    <a:cubicBezTo>
                      <a:pt x="0" y="17628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8"/>
                      <a:pt x="492150" y="39372"/>
                    </a:cubicBezTo>
                    <a:lnTo>
                      <a:pt x="492150" y="1087958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5072935" y="3098945"/>
                <a:ext cx="492150" cy="927891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927891">
                    <a:moveTo>
                      <a:pt x="0" y="927891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927891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5918424" y="3281159"/>
                <a:ext cx="492150" cy="7456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745677">
                    <a:moveTo>
                      <a:pt x="0" y="745677"/>
                    </a:moveTo>
                    <a:lnTo>
                      <a:pt x="0" y="39372"/>
                    </a:lnTo>
                    <a:cubicBezTo>
                      <a:pt x="0" y="17628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8"/>
                      <a:pt x="492151" y="39372"/>
                    </a:cubicBezTo>
                    <a:lnTo>
                      <a:pt x="492151" y="745677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6763913" y="651031"/>
                <a:ext cx="492151" cy="337580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375805">
                    <a:moveTo>
                      <a:pt x="0" y="3375805"/>
                    </a:moveTo>
                    <a:lnTo>
                      <a:pt x="0" y="39372"/>
                    </a:lnTo>
                    <a:cubicBezTo>
                      <a:pt x="0" y="28930"/>
                      <a:pt x="4148" y="18916"/>
                      <a:pt x="11532" y="11532"/>
                    </a:cubicBezTo>
                    <a:cubicBezTo>
                      <a:pt x="18916" y="4148"/>
                      <a:pt x="28931" y="0"/>
                      <a:pt x="39373" y="0"/>
                    </a:cubicBezTo>
                    <a:lnTo>
                      <a:pt x="452779" y="0"/>
                    </a:lnTo>
                    <a:cubicBezTo>
                      <a:pt x="463221" y="0"/>
                      <a:pt x="473236" y="4148"/>
                      <a:pt x="480619" y="11532"/>
                    </a:cubicBezTo>
                    <a:cubicBezTo>
                      <a:pt x="488003" y="18916"/>
                      <a:pt x="492151" y="28930"/>
                      <a:pt x="492151" y="39372"/>
                    </a:cubicBezTo>
                    <a:lnTo>
                      <a:pt x="492151" y="3375805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7609403" y="1617189"/>
                <a:ext cx="492150" cy="240964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2409648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2409647"/>
                    </a:lnTo>
                    <a:lnTo>
                      <a:pt x="0" y="2409647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8454892" y="528615"/>
                <a:ext cx="492151" cy="349822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98221">
                    <a:moveTo>
                      <a:pt x="0" y="3498221"/>
                    </a:moveTo>
                    <a:lnTo>
                      <a:pt x="0" y="39372"/>
                    </a:lnTo>
                    <a:cubicBezTo>
                      <a:pt x="0" y="28930"/>
                      <a:pt x="4147" y="18916"/>
                      <a:pt x="11532" y="11532"/>
                    </a:cubicBezTo>
                    <a:cubicBezTo>
                      <a:pt x="18915" y="4148"/>
                      <a:pt x="28930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8" y="11532"/>
                    </a:cubicBezTo>
                    <a:cubicBezTo>
                      <a:pt x="488002" y="18916"/>
                      <a:pt x="492150" y="28930"/>
                      <a:pt x="492150" y="39372"/>
                    </a:cubicBezTo>
                    <a:lnTo>
                      <a:pt x="492150" y="3498221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300381" y="1479282"/>
                <a:ext cx="492151" cy="2547554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2547554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2547554"/>
                    </a:lnTo>
                    <a:lnTo>
                      <a:pt x="0" y="2547554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10145871" y="77207"/>
                <a:ext cx="492150" cy="394963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949630">
                    <a:moveTo>
                      <a:pt x="0" y="394962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7" y="0"/>
                    </a:lnTo>
                    <a:cubicBezTo>
                      <a:pt x="474522" y="0"/>
                      <a:pt x="492149" y="17627"/>
                      <a:pt x="492149" y="39372"/>
                    </a:cubicBezTo>
                    <a:lnTo>
                      <a:pt x="492149" y="3949629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10991359" y="2548066"/>
                <a:ext cx="492151" cy="147877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478771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1478770"/>
                    </a:lnTo>
                    <a:lnTo>
                      <a:pt x="0" y="1478770"/>
                    </a:lnTo>
                    <a:close/>
                  </a:path>
                </a:pathLst>
              </a:custGeom>
              <a:solidFill>
                <a:srgbClr val="8C52FF"/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0" y="2676329"/>
                <a:ext cx="492150" cy="1350508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50508">
                    <a:moveTo>
                      <a:pt x="0" y="1350507"/>
                    </a:moveTo>
                    <a:lnTo>
                      <a:pt x="0" y="39372"/>
                    </a:ln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9" y="11531"/>
                    </a:cubicBezTo>
                    <a:cubicBezTo>
                      <a:pt x="488002" y="18915"/>
                      <a:pt x="492150" y="28929"/>
                      <a:pt x="492150" y="39372"/>
                    </a:cubicBezTo>
                    <a:lnTo>
                      <a:pt x="492150" y="1350507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845489" y="2630624"/>
                <a:ext cx="492150" cy="1396212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96212">
                    <a:moveTo>
                      <a:pt x="0" y="1396212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96212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1690978" y="2726060"/>
                <a:ext cx="492150" cy="1300776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00776">
                    <a:moveTo>
                      <a:pt x="0" y="1300776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1300776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536468" y="2644114"/>
                <a:ext cx="492150" cy="1382723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1382723">
                    <a:moveTo>
                      <a:pt x="0" y="1382722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1382722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3381957" y="3028677"/>
                <a:ext cx="492151" cy="998160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998160">
                    <a:moveTo>
                      <a:pt x="0" y="99815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7"/>
                      <a:pt x="492150" y="39372"/>
                    </a:cubicBezTo>
                    <a:lnTo>
                      <a:pt x="492150" y="998159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4227446" y="2938878"/>
                <a:ext cx="492151" cy="1087958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1087958">
                    <a:moveTo>
                      <a:pt x="0" y="1087958"/>
                    </a:moveTo>
                    <a:lnTo>
                      <a:pt x="0" y="39372"/>
                    </a:lnTo>
                    <a:cubicBezTo>
                      <a:pt x="0" y="17628"/>
                      <a:pt x="17627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0" y="17628"/>
                      <a:pt x="492150" y="39372"/>
                    </a:cubicBezTo>
                    <a:lnTo>
                      <a:pt x="492150" y="1087958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072935" y="3098945"/>
                <a:ext cx="492150" cy="927891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927891">
                    <a:moveTo>
                      <a:pt x="0" y="927891"/>
                    </a:moveTo>
                    <a:lnTo>
                      <a:pt x="0" y="39372"/>
                    </a:lnTo>
                    <a:cubicBezTo>
                      <a:pt x="0" y="17627"/>
                      <a:pt x="17628" y="0"/>
                      <a:pt x="39372" y="0"/>
                    </a:cubicBezTo>
                    <a:lnTo>
                      <a:pt x="452778" y="0"/>
                    </a:lnTo>
                    <a:cubicBezTo>
                      <a:pt x="474523" y="0"/>
                      <a:pt x="492151" y="17627"/>
                      <a:pt x="492151" y="39372"/>
                    </a:cubicBezTo>
                    <a:lnTo>
                      <a:pt x="492151" y="927891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3" name="Freeform 183"/>
              <p:cNvSpPr/>
              <p:nvPr/>
            </p:nvSpPr>
            <p:spPr>
              <a:xfrm>
                <a:off x="5918424" y="3281159"/>
                <a:ext cx="492150" cy="745677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745677">
                    <a:moveTo>
                      <a:pt x="0" y="745677"/>
                    </a:moveTo>
                    <a:lnTo>
                      <a:pt x="0" y="39372"/>
                    </a:lnTo>
                    <a:cubicBezTo>
                      <a:pt x="0" y="17628"/>
                      <a:pt x="17628" y="0"/>
                      <a:pt x="39372" y="0"/>
                    </a:cubicBezTo>
                    <a:lnTo>
                      <a:pt x="452779" y="0"/>
                    </a:lnTo>
                    <a:cubicBezTo>
                      <a:pt x="474523" y="0"/>
                      <a:pt x="492151" y="17628"/>
                      <a:pt x="492151" y="39372"/>
                    </a:cubicBezTo>
                    <a:lnTo>
                      <a:pt x="492151" y="745677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4" name="Freeform 184"/>
              <p:cNvSpPr/>
              <p:nvPr/>
            </p:nvSpPr>
            <p:spPr>
              <a:xfrm>
                <a:off x="6763913" y="651031"/>
                <a:ext cx="492151" cy="3375805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375805">
                    <a:moveTo>
                      <a:pt x="0" y="3375805"/>
                    </a:moveTo>
                    <a:lnTo>
                      <a:pt x="0" y="39372"/>
                    </a:lnTo>
                    <a:cubicBezTo>
                      <a:pt x="0" y="28930"/>
                      <a:pt x="4148" y="18916"/>
                      <a:pt x="11532" y="11532"/>
                    </a:cubicBezTo>
                    <a:cubicBezTo>
                      <a:pt x="18916" y="4148"/>
                      <a:pt x="28931" y="0"/>
                      <a:pt x="39373" y="0"/>
                    </a:cubicBezTo>
                    <a:lnTo>
                      <a:pt x="452779" y="0"/>
                    </a:lnTo>
                    <a:cubicBezTo>
                      <a:pt x="463221" y="0"/>
                      <a:pt x="473236" y="4148"/>
                      <a:pt x="480619" y="11532"/>
                    </a:cubicBezTo>
                    <a:cubicBezTo>
                      <a:pt x="488003" y="18916"/>
                      <a:pt x="492151" y="28930"/>
                      <a:pt x="492151" y="39372"/>
                    </a:cubicBezTo>
                    <a:lnTo>
                      <a:pt x="492151" y="3375805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5" name="Freeform 185"/>
              <p:cNvSpPr/>
              <p:nvPr/>
            </p:nvSpPr>
            <p:spPr>
              <a:xfrm>
                <a:off x="7609403" y="4026836"/>
                <a:ext cx="4921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92150">
                    <a:moveTo>
                      <a:pt x="0" y="0"/>
                    </a:moveTo>
                    <a:lnTo>
                      <a:pt x="492150" y="0"/>
                    </a:lnTo>
                    <a:lnTo>
                      <a:pt x="4921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6" name="Freeform 186"/>
              <p:cNvSpPr/>
              <p:nvPr/>
            </p:nvSpPr>
            <p:spPr>
              <a:xfrm>
                <a:off x="8454892" y="528615"/>
                <a:ext cx="492151" cy="3498221"/>
              </a:xfrm>
              <a:custGeom>
                <a:avLst/>
                <a:gdLst/>
                <a:ahLst/>
                <a:cxnLst/>
                <a:rect l="l" t="t" r="r" b="b"/>
                <a:pathLst>
                  <a:path w="492151" h="3498221">
                    <a:moveTo>
                      <a:pt x="0" y="3498221"/>
                    </a:moveTo>
                    <a:lnTo>
                      <a:pt x="0" y="39372"/>
                    </a:lnTo>
                    <a:cubicBezTo>
                      <a:pt x="0" y="28930"/>
                      <a:pt x="4147" y="18916"/>
                      <a:pt x="11532" y="11532"/>
                    </a:cubicBezTo>
                    <a:cubicBezTo>
                      <a:pt x="18915" y="4148"/>
                      <a:pt x="28930" y="0"/>
                      <a:pt x="39372" y="0"/>
                    </a:cubicBezTo>
                    <a:lnTo>
                      <a:pt x="452778" y="0"/>
                    </a:lnTo>
                    <a:cubicBezTo>
                      <a:pt x="463220" y="0"/>
                      <a:pt x="473235" y="4148"/>
                      <a:pt x="480618" y="11532"/>
                    </a:cubicBezTo>
                    <a:cubicBezTo>
                      <a:pt x="488002" y="18916"/>
                      <a:pt x="492150" y="28930"/>
                      <a:pt x="492150" y="39372"/>
                    </a:cubicBezTo>
                    <a:lnTo>
                      <a:pt x="492150" y="3498221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7" name="Freeform 187"/>
              <p:cNvSpPr/>
              <p:nvPr/>
            </p:nvSpPr>
            <p:spPr>
              <a:xfrm>
                <a:off x="9300381" y="4026836"/>
                <a:ext cx="49215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92151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8" name="Freeform 188"/>
              <p:cNvSpPr/>
              <p:nvPr/>
            </p:nvSpPr>
            <p:spPr>
              <a:xfrm>
                <a:off x="10145871" y="77207"/>
                <a:ext cx="492150" cy="3949630"/>
              </a:xfrm>
              <a:custGeom>
                <a:avLst/>
                <a:gdLst/>
                <a:ahLst/>
                <a:cxnLst/>
                <a:rect l="l" t="t" r="r" b="b"/>
                <a:pathLst>
                  <a:path w="492150" h="3949630">
                    <a:moveTo>
                      <a:pt x="0" y="3949629"/>
                    </a:moveTo>
                    <a:lnTo>
                      <a:pt x="0" y="39372"/>
                    </a:lnTo>
                    <a:cubicBezTo>
                      <a:pt x="0" y="17627"/>
                      <a:pt x="17627" y="0"/>
                      <a:pt x="39372" y="0"/>
                    </a:cubicBezTo>
                    <a:lnTo>
                      <a:pt x="452777" y="0"/>
                    </a:lnTo>
                    <a:cubicBezTo>
                      <a:pt x="474522" y="0"/>
                      <a:pt x="492149" y="17627"/>
                      <a:pt x="492149" y="39372"/>
                    </a:cubicBezTo>
                    <a:lnTo>
                      <a:pt x="492149" y="3949629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  <p:sp>
            <p:nvSpPr>
              <p:cNvPr id="189" name="Freeform 189"/>
              <p:cNvSpPr/>
              <p:nvPr/>
            </p:nvSpPr>
            <p:spPr>
              <a:xfrm>
                <a:off x="10991359" y="4026836"/>
                <a:ext cx="492151" cy="0"/>
              </a:xfrm>
              <a:custGeom>
                <a:avLst/>
                <a:gdLst/>
                <a:ahLst/>
                <a:cxnLst/>
                <a:rect l="l" t="t" r="r" b="b"/>
                <a:pathLst>
                  <a:path w="492151">
                    <a:moveTo>
                      <a:pt x="0" y="0"/>
                    </a:moveTo>
                    <a:lnTo>
                      <a:pt x="492151" y="0"/>
                    </a:lnTo>
                    <a:lnTo>
                      <a:pt x="4921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D8EA"/>
              </a:solidFill>
            </p:spPr>
          </p:sp>
        </p:grpSp>
      </p:grpSp>
      <p:sp>
        <p:nvSpPr>
          <p:cNvPr id="190" name="TextBox 190"/>
          <p:cNvSpPr txBox="1"/>
          <p:nvPr/>
        </p:nvSpPr>
        <p:spPr>
          <a:xfrm>
            <a:off x="2708954" y="522197"/>
            <a:ext cx="14743986" cy="712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3900" dirty="0">
                <a:solidFill>
                  <a:srgbClr val="FFFFFF"/>
                </a:solidFill>
                <a:latin typeface="Times Neue Roman"/>
              </a:rPr>
              <a:t>DISTRIBUȚIA VALORICĂ A GARANȚIILOR 2012-2022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57766704-CA91-C408-305D-7BE4694F3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353421"/>
            <a:ext cx="6248400" cy="5238020"/>
          </a:xfrm>
          <a:prstGeom prst="rect">
            <a:avLst/>
          </a:prstGeom>
        </p:spPr>
      </p:pic>
      <p:pic>
        <p:nvPicPr>
          <p:cNvPr id="9" name="Picture 8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F51BA67A-FC5F-0394-3E87-4FC740FDB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10" y="601040"/>
            <a:ext cx="8952381" cy="7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 descr="A blue and white card with red and black text&#10;&#10;Description automatically generated with low confidence">
            <a:extLst>
              <a:ext uri="{FF2B5EF4-FFF2-40B4-BE49-F238E27FC236}">
                <a16:creationId xmlns:a16="http://schemas.microsoft.com/office/drawing/2014/main" id="{3A2E0BAE-452F-1A21-F36B-D21AB38CA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" y="571499"/>
            <a:ext cx="9171698" cy="7688615"/>
          </a:xfrm>
          <a:prstGeom prst="rect">
            <a:avLst/>
          </a:prstGeom>
        </p:spPr>
      </p:pic>
      <p:pic>
        <p:nvPicPr>
          <p:cNvPr id="7" name="Picture 6" descr="A blue and white card with red and black text&#10;&#10;Description automatically generated with low confidence">
            <a:extLst>
              <a:ext uri="{FF2B5EF4-FFF2-40B4-BE49-F238E27FC236}">
                <a16:creationId xmlns:a16="http://schemas.microsoft.com/office/drawing/2014/main" id="{AAC68966-0BFC-D4C0-5A71-13F52298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026" y="4152900"/>
            <a:ext cx="6578497" cy="55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1295</Words>
  <Application>Microsoft Office PowerPoint</Application>
  <PresentationFormat>Custom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Segoe UI Black</vt:lpstr>
      <vt:lpstr>Calibri</vt:lpstr>
      <vt:lpstr>Canva Sans Bold</vt:lpstr>
      <vt:lpstr>Symbol</vt:lpstr>
      <vt:lpstr>Wingdings</vt:lpstr>
      <vt:lpstr>STCaiyun</vt:lpstr>
      <vt:lpstr>Times New Roman , serif</vt:lpstr>
      <vt:lpstr>Times Neue Roman Bold</vt:lpstr>
      <vt:lpstr>Arial</vt:lpstr>
      <vt:lpstr>Segoe UI Light</vt:lpstr>
      <vt:lpstr>Times New Roman</vt:lpstr>
      <vt:lpstr>Aharoni</vt:lpstr>
      <vt:lpstr>Times Neue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FNGCIMM January Business Presentation</dc:title>
  <dc:creator>Stela Alexandru</dc:creator>
  <cp:lastModifiedBy>Anda Ene</cp:lastModifiedBy>
  <cp:revision>45</cp:revision>
  <dcterms:created xsi:type="dcterms:W3CDTF">2006-08-16T00:00:00Z</dcterms:created>
  <dcterms:modified xsi:type="dcterms:W3CDTF">2023-06-07T08:49:52Z</dcterms:modified>
  <dc:identifier>DAFYHRJ3wFM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2023-05-11T05:37:42Z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0bc3d629-8855-4a90-a0e2-26769d609b20</vt:lpwstr>
  </property>
  <property fmtid="{D5CDD505-2E9C-101B-9397-08002B2CF9AE}" pid="8" name="MSIP_Label_5b58b62f-6f94-46bd-8089-18e64b0a9abb_ContentBits">
    <vt:lpwstr>0</vt:lpwstr>
  </property>
</Properties>
</file>